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64" r:id="rId2"/>
    <p:sldId id="257" r:id="rId3"/>
    <p:sldId id="272" r:id="rId4"/>
    <p:sldId id="258" r:id="rId5"/>
    <p:sldId id="259" r:id="rId6"/>
    <p:sldId id="260" r:id="rId7"/>
    <p:sldId id="261" r:id="rId8"/>
    <p:sldId id="262" r:id="rId9"/>
    <p:sldId id="263" r:id="rId10"/>
    <p:sldId id="265" r:id="rId11"/>
    <p:sldId id="271" r:id="rId12"/>
    <p:sldId id="266" r:id="rId13"/>
    <p:sldId id="267" r:id="rId14"/>
    <p:sldId id="269" r:id="rId15"/>
    <p:sldId id="268" r:id="rId16"/>
    <p:sldId id="270" r:id="rId17"/>
    <p:sldId id="273" r:id="rId18"/>
    <p:sldId id="274" r:id="rId19"/>
    <p:sldId id="275" r:id="rId20"/>
    <p:sldId id="276" r:id="rId21"/>
    <p:sldId id="278"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3554" autoAdjust="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061E50-5648-4511-AD05-9DFE381E963A}" type="doc">
      <dgm:prSet loTypeId="urn:microsoft.com/office/officeart/2005/8/layout/default" loCatId="list" qsTypeId="urn:microsoft.com/office/officeart/2005/8/quickstyle/simple1" qsCatId="simple" csTypeId="urn:microsoft.com/office/officeart/2005/8/colors/accent1_2" csCatId="accent1" phldr="0"/>
      <dgm:spPr/>
      <dgm:t>
        <a:bodyPr/>
        <a:lstStyle/>
        <a:p>
          <a:endParaRPr lang="en-US"/>
        </a:p>
      </dgm:t>
    </dgm:pt>
    <dgm:pt modelId="{884F0157-06B1-4C4D-B9DB-3ED8858F783F}" type="pres">
      <dgm:prSet presAssocID="{62061E50-5648-4511-AD05-9DFE381E963A}" presName="diagram" presStyleCnt="0">
        <dgm:presLayoutVars>
          <dgm:dir/>
          <dgm:resizeHandles val="exact"/>
        </dgm:presLayoutVars>
      </dgm:prSet>
      <dgm:spPr/>
    </dgm:pt>
  </dgm:ptLst>
  <dgm:cxnLst>
    <dgm:cxn modelId="{060DE9DE-A8AD-492B-B11A-0EB0B8FC81BF}" type="presOf" srcId="{62061E50-5648-4511-AD05-9DFE381E963A}" destId="{884F0157-06B1-4C4D-B9DB-3ED8858F783F}"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F8FC-8B40-48F9-8758-8E8FAB42AE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68A737-67B1-4518-8CE4-4E56B3926D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30FE21-E372-4E7F-806E-F7B8B4F1CBB6}"/>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20175CB0-B14E-46DB-B2F5-CFEBA04956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4ECAFF-2AFA-4DE0-BB77-F2CE0B81479D}"/>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2197568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C9FE5-0ECA-44D0-9772-718FBB0A51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A30943-FE7C-4247-8666-F22D547AF9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006A1-3EFC-4A5E-82D8-78B3C51D9734}"/>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01A2360C-9707-4864-AE19-874502DCB4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13EA6-8155-4136-8648-17AB32C9C6CB}"/>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3323452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19DF94-4B07-472F-973C-9CAEA007BF6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2E903C-E8FA-4EB2-91B5-57FC18B0CF6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1A2CC0-F70D-499F-A2EF-C7B527C9E482}"/>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216D5DAA-3600-41B0-8028-0CE53921A9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EDA6C-25B5-4784-ABC2-11ADFA2AB51C}"/>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3769565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28938-53E1-4CF4-B752-942132F628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85D7D-433E-4F43-9E39-8858CAE8B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D7192A-ACF1-442E-974F-A4EF2DC55D4A}"/>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8B00A47E-F16D-45C4-81A4-7EEDC66F07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03A20C-5548-4F53-A8A8-9C8C0A4BAD01}"/>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271635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942B-F463-4A66-8A93-47BF54ADA7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660047-06C7-4459-B77A-375CA7755C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B6E0B6D-8A32-4231-A643-588E9D4CF2C2}"/>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7C4C55F0-54B3-4519-97A4-9E004AC71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E6834-66B8-438A-A242-82E5045A6AC9}"/>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33602127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6B65-EE2D-429B-B9AF-D5B23C3F6D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2E6EE-DD20-4CA2-9A4F-1F63B6C1EB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20CD47-1124-408C-8015-3229B79183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80F2A3-D365-4C5A-B82A-8C74F6F3A49E}"/>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6" name="Footer Placeholder 5">
            <a:extLst>
              <a:ext uri="{FF2B5EF4-FFF2-40B4-BE49-F238E27FC236}">
                <a16:creationId xmlns:a16="http://schemas.microsoft.com/office/drawing/2014/main" id="{5462A4E1-F5BF-47B7-B861-FC29F902FB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B2700-B549-46FC-B228-3455DC4F93DD}"/>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1050535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2BC77-90EA-499B-9915-0519D2A7D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6597B3-9634-4624-B424-4181163E90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7B7D92A-D74C-4FB7-BE0A-80A0053C544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658B27-B814-458E-B93D-8ADDB4D27A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6B91A56-47D8-4D0F-AD83-25DBDBCD57E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D5A1AE-35FC-489E-819B-DCDFBC48067D}"/>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8" name="Footer Placeholder 7">
            <a:extLst>
              <a:ext uri="{FF2B5EF4-FFF2-40B4-BE49-F238E27FC236}">
                <a16:creationId xmlns:a16="http://schemas.microsoft.com/office/drawing/2014/main" id="{B27BC944-9EE0-4D5E-8335-FFB8D487E0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A5E282-BE76-4153-8416-679F36FFE2C2}"/>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1147750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DF2E2-233B-4652-81A5-30EB0FA87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F63C4D-1810-4F61-9B45-A9CB985662E4}"/>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4" name="Footer Placeholder 3">
            <a:extLst>
              <a:ext uri="{FF2B5EF4-FFF2-40B4-BE49-F238E27FC236}">
                <a16:creationId xmlns:a16="http://schemas.microsoft.com/office/drawing/2014/main" id="{DF028787-567D-4F83-A7EB-17FCA54180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E97B4-E422-4AD8-9EEF-4AE301720C92}"/>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1635400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FB51E6-6232-47B0-A117-F4B320631A53}"/>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3" name="Footer Placeholder 2">
            <a:extLst>
              <a:ext uri="{FF2B5EF4-FFF2-40B4-BE49-F238E27FC236}">
                <a16:creationId xmlns:a16="http://schemas.microsoft.com/office/drawing/2014/main" id="{627E70FC-1E7D-459E-B061-F280690DBA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7F6205-B165-4188-9B05-AC769AAC83D7}"/>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818052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20C2-B696-4B62-88C2-27D0291509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1E984C-0C02-4C2F-8639-79E345747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275B0FC-0FB1-460A-BC84-57A6E0482E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5F8713-C93A-4144-8D7C-594DB6C56612}"/>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6" name="Footer Placeholder 5">
            <a:extLst>
              <a:ext uri="{FF2B5EF4-FFF2-40B4-BE49-F238E27FC236}">
                <a16:creationId xmlns:a16="http://schemas.microsoft.com/office/drawing/2014/main" id="{AF23B681-DA44-4603-AB47-37BD100D71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15D9E-4BC9-4D64-8622-4E2D474CDA76}"/>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145776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A984-65EE-47F9-BBFB-F7A3B0739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C511F61-41B8-4AA1-9AEF-F11C10C61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1CDCA1-F304-4CA3-A449-0C2AA3C22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AAB9BE-064D-4574-B267-5DAB806EFA2F}"/>
              </a:ext>
            </a:extLst>
          </p:cNvPr>
          <p:cNvSpPr>
            <a:spLocks noGrp="1"/>
          </p:cNvSpPr>
          <p:nvPr>
            <p:ph type="dt" sz="half" idx="10"/>
          </p:nvPr>
        </p:nvSpPr>
        <p:spPr/>
        <p:txBody>
          <a:bodyPr/>
          <a:lstStyle/>
          <a:p>
            <a:fld id="{C9F19C68-F8BF-4EE5-93A2-8EC2F0E7170B}" type="datetimeFigureOut">
              <a:rPr lang="en-US" smtClean="0"/>
              <a:t>2/21/2025</a:t>
            </a:fld>
            <a:endParaRPr lang="en-US"/>
          </a:p>
        </p:txBody>
      </p:sp>
      <p:sp>
        <p:nvSpPr>
          <p:cNvPr id="6" name="Footer Placeholder 5">
            <a:extLst>
              <a:ext uri="{FF2B5EF4-FFF2-40B4-BE49-F238E27FC236}">
                <a16:creationId xmlns:a16="http://schemas.microsoft.com/office/drawing/2014/main" id="{E7415C3A-5EBE-43DC-A767-CB3C75C98C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081781-CB4B-4B4E-9318-35AC8CFCCE01}"/>
              </a:ext>
            </a:extLst>
          </p:cNvPr>
          <p:cNvSpPr>
            <a:spLocks noGrp="1"/>
          </p:cNvSpPr>
          <p:nvPr>
            <p:ph type="sldNum" sz="quarter" idx="12"/>
          </p:nvPr>
        </p:nvSpPr>
        <p:spPr/>
        <p:txBody>
          <a:bodyPr/>
          <a:lstStyle/>
          <a:p>
            <a:fld id="{A617E3A7-30B1-43DD-928C-210D3E6F99D1}" type="slidenum">
              <a:rPr lang="en-US" smtClean="0"/>
              <a:t>‹#›</a:t>
            </a:fld>
            <a:endParaRPr lang="en-US"/>
          </a:p>
        </p:txBody>
      </p:sp>
    </p:spTree>
    <p:extLst>
      <p:ext uri="{BB962C8B-B14F-4D97-AF65-F5344CB8AC3E}">
        <p14:creationId xmlns:p14="http://schemas.microsoft.com/office/powerpoint/2010/main" val="3186493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CEEE20-39A0-4239-98A2-4C885FFFA9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62AAF8-7A49-4DC1-98B4-80F11AFC7F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227BDB-D1F9-44A2-A472-5B70B6651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19C68-F8BF-4EE5-93A2-8EC2F0E7170B}" type="datetimeFigureOut">
              <a:rPr lang="en-US" smtClean="0"/>
              <a:t>2/21/2025</a:t>
            </a:fld>
            <a:endParaRPr lang="en-US"/>
          </a:p>
        </p:txBody>
      </p:sp>
      <p:sp>
        <p:nvSpPr>
          <p:cNvPr id="5" name="Footer Placeholder 4">
            <a:extLst>
              <a:ext uri="{FF2B5EF4-FFF2-40B4-BE49-F238E27FC236}">
                <a16:creationId xmlns:a16="http://schemas.microsoft.com/office/drawing/2014/main" id="{3BB71A4B-7F99-4D7C-AD2D-BD3B43E76C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B373C4-AF30-471F-8855-209F16C84C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17E3A7-30B1-43DD-928C-210D3E6F99D1}" type="slidenum">
              <a:rPr lang="en-US" smtClean="0"/>
              <a:t>‹#›</a:t>
            </a:fld>
            <a:endParaRPr lang="en-US"/>
          </a:p>
        </p:txBody>
      </p:sp>
    </p:spTree>
    <p:extLst>
      <p:ext uri="{BB962C8B-B14F-4D97-AF65-F5344CB8AC3E}">
        <p14:creationId xmlns:p14="http://schemas.microsoft.com/office/powerpoint/2010/main" val="142028535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containerization-using-docker/" TargetMode="External"/><Relationship Id="rId2" Type="http://schemas.openxmlformats.org/officeDocument/2006/relationships/hyperlink" Target="https://www.geeksforgeeks.org/introduction-to-docker/" TargetMode="External"/><Relationship Id="rId1" Type="http://schemas.openxmlformats.org/officeDocument/2006/relationships/slideLayout" Target="../slideLayouts/slideLayout2.xml"/><Relationship Id="rId6" Type="http://schemas.openxmlformats.org/officeDocument/2006/relationships/hyperlink" Target="https://www.geeksforgeeks.org/what-is-an-operating-system/" TargetMode="External"/><Relationship Id="rId5" Type="http://schemas.openxmlformats.org/officeDocument/2006/relationships/hyperlink" Target="https://www.geeksforgeeks.org/virtualisation-with-docker-containers/" TargetMode="External"/><Relationship Id="rId4" Type="http://schemas.openxmlformats.org/officeDocument/2006/relationships/hyperlink" Target="https://www.geeksforgeeks.org/what-is-docker-imag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kg.jenkins.io/debian-stable" TargetMode="External"/><Relationship Id="rId2" Type="http://schemas.openxmlformats.org/officeDocument/2006/relationships/hyperlink" Target="https://pkg.jenkins.io/debian-stable/jenkins.io-2023.key"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5.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prasad234567/My-DevOps-Project-Swiggy.git%27"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s://www.geeksforgeeks.org/what-is-ci-c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eeksforgeeks.org/ci-cd-continuous-integration-and-continuous-delivery/"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6292F-24B2-4E2F-A57A-222BBD446027}"/>
              </a:ext>
            </a:extLst>
          </p:cNvPr>
          <p:cNvSpPr>
            <a:spLocks noGrp="1"/>
          </p:cNvSpPr>
          <p:nvPr>
            <p:ph type="title"/>
          </p:nvPr>
        </p:nvSpPr>
        <p:spPr>
          <a:xfrm>
            <a:off x="198783" y="154082"/>
            <a:ext cx="11714921" cy="1450757"/>
          </a:xfrm>
        </p:spPr>
        <p:txBody>
          <a:bodyPr/>
          <a:lstStyle/>
          <a:p>
            <a:r>
              <a:rPr lang="en-US" b="1" dirty="0"/>
              <a:t>          Deploy Swiggy Application By Using </a:t>
            </a:r>
            <a:br>
              <a:rPr lang="en-US" b="1" dirty="0"/>
            </a:br>
            <a:r>
              <a:rPr lang="en-US" b="1" dirty="0"/>
              <a:t>                       Jenkins &amp;&amp; Docker</a:t>
            </a:r>
          </a:p>
        </p:txBody>
      </p:sp>
      <p:sp>
        <p:nvSpPr>
          <p:cNvPr id="3" name="Content Placeholder 2">
            <a:extLst>
              <a:ext uri="{FF2B5EF4-FFF2-40B4-BE49-F238E27FC236}">
                <a16:creationId xmlns:a16="http://schemas.microsoft.com/office/drawing/2014/main" id="{E3B5E8C0-DA5E-42D5-8F9D-D392AFD9DDE0}"/>
              </a:ext>
            </a:extLst>
          </p:cNvPr>
          <p:cNvSpPr>
            <a:spLocks noGrp="1"/>
          </p:cNvSpPr>
          <p:nvPr>
            <p:ph idx="1"/>
          </p:nvPr>
        </p:nvSpPr>
        <p:spPr>
          <a:xfrm>
            <a:off x="92765" y="1737360"/>
            <a:ext cx="12099235" cy="5120640"/>
          </a:xfrm>
        </p:spPr>
        <p:txBody>
          <a:bodyPr>
            <a:normAutofit/>
          </a:bodyPr>
          <a:lstStyle/>
          <a:p>
            <a:pPr marL="0" indent="0">
              <a:buNone/>
            </a:pPr>
            <a:endParaRPr lang="en-US" sz="4000" dirty="0"/>
          </a:p>
          <a:p>
            <a:endParaRPr lang="en-US" sz="4000" dirty="0"/>
          </a:p>
          <a:p>
            <a:pPr marL="0" indent="0">
              <a:buNone/>
            </a:pPr>
            <a:r>
              <a:rPr lang="en-US" sz="4000" dirty="0"/>
              <a:t>                                                                             </a:t>
            </a:r>
            <a:r>
              <a:rPr lang="en-US" sz="4000" b="1" dirty="0">
                <a:solidFill>
                  <a:srgbClr val="00B050"/>
                </a:solidFill>
                <a:latin typeface="Baskerville Old Face" panose="02020602080505020303" pitchFamily="18" charset="0"/>
              </a:rPr>
              <a:t>Created By</a:t>
            </a:r>
          </a:p>
          <a:p>
            <a:pPr marL="0" indent="0">
              <a:buNone/>
            </a:pPr>
            <a:r>
              <a:rPr lang="en-US" sz="4000" b="1" dirty="0">
                <a:solidFill>
                  <a:srgbClr val="00B050"/>
                </a:solidFill>
                <a:latin typeface="Baskerville Old Face" panose="02020602080505020303" pitchFamily="18" charset="0"/>
              </a:rPr>
              <a:t>                                                                       Niranjan</a:t>
            </a:r>
          </a:p>
          <a:p>
            <a:pPr marL="0" indent="0">
              <a:buNone/>
            </a:pPr>
            <a:endParaRPr lang="en-US" sz="4000" b="1" dirty="0">
              <a:solidFill>
                <a:srgbClr val="00B050"/>
              </a:solidFill>
              <a:latin typeface="Baskerville Old Face" panose="02020602080505020303" pitchFamily="18" charset="0"/>
            </a:endParaRPr>
          </a:p>
          <a:p>
            <a:pPr marL="0" indent="0">
              <a:buNone/>
            </a:pPr>
            <a:r>
              <a:rPr lang="en-US" sz="4000" b="1" dirty="0">
                <a:solidFill>
                  <a:srgbClr val="00B050"/>
                </a:solidFill>
                <a:latin typeface="Baskerville Old Face" panose="02020602080505020303" pitchFamily="18" charset="0"/>
              </a:rPr>
              <a:t>Start:</a:t>
            </a:r>
            <a:r>
              <a:rPr lang="en-US" sz="4000" b="1" dirty="0">
                <a:latin typeface="+mj-lt"/>
              </a:rPr>
              <a:t>20/02/2025</a:t>
            </a:r>
          </a:p>
          <a:p>
            <a:pPr marL="0" indent="0">
              <a:buNone/>
            </a:pPr>
            <a:r>
              <a:rPr lang="en-US" sz="4000" b="1" dirty="0">
                <a:solidFill>
                  <a:srgbClr val="00B050"/>
                </a:solidFill>
                <a:latin typeface="Baskerville Old Face" panose="02020602080505020303" pitchFamily="18" charset="0"/>
              </a:rPr>
              <a:t>End: </a:t>
            </a:r>
            <a:r>
              <a:rPr lang="en-US" sz="4000" b="1" dirty="0">
                <a:latin typeface="+mj-lt"/>
              </a:rPr>
              <a:t>21/02/2025</a:t>
            </a:r>
          </a:p>
        </p:txBody>
      </p:sp>
    </p:spTree>
    <p:extLst>
      <p:ext uri="{BB962C8B-B14F-4D97-AF65-F5344CB8AC3E}">
        <p14:creationId xmlns:p14="http://schemas.microsoft.com/office/powerpoint/2010/main" val="3586715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11403-29B5-4E4E-AD6F-3A89DCA0B533}"/>
              </a:ext>
            </a:extLst>
          </p:cNvPr>
          <p:cNvSpPr>
            <a:spLocks noGrp="1"/>
          </p:cNvSpPr>
          <p:nvPr>
            <p:ph type="title"/>
          </p:nvPr>
        </p:nvSpPr>
        <p:spPr>
          <a:xfrm>
            <a:off x="1097280" y="286603"/>
            <a:ext cx="10058400" cy="1436180"/>
          </a:xfrm>
        </p:spPr>
        <p:txBody>
          <a:bodyPr>
            <a:normAutofit/>
          </a:bodyPr>
          <a:lstStyle/>
          <a:p>
            <a:r>
              <a:rPr lang="en-US" sz="4000" b="1" dirty="0"/>
              <a:t>What is Docker?                  </a:t>
            </a:r>
            <a:br>
              <a:rPr lang="en-US" sz="4000" b="1" dirty="0"/>
            </a:br>
            <a:endParaRPr lang="en-US" sz="4000" dirty="0"/>
          </a:p>
        </p:txBody>
      </p:sp>
      <p:sp>
        <p:nvSpPr>
          <p:cNvPr id="3" name="Content Placeholder 2">
            <a:extLst>
              <a:ext uri="{FF2B5EF4-FFF2-40B4-BE49-F238E27FC236}">
                <a16:creationId xmlns:a16="http://schemas.microsoft.com/office/drawing/2014/main" id="{ED3B3F8F-F499-4DC7-BC66-57A81BDC1A46}"/>
              </a:ext>
            </a:extLst>
          </p:cNvPr>
          <p:cNvSpPr>
            <a:spLocks noGrp="1"/>
          </p:cNvSpPr>
          <p:nvPr>
            <p:ph idx="1"/>
          </p:nvPr>
        </p:nvSpPr>
        <p:spPr>
          <a:xfrm>
            <a:off x="1097280" y="2372139"/>
            <a:ext cx="10058400" cy="3496954"/>
          </a:xfrm>
        </p:spPr>
        <p:txBody>
          <a:bodyPr>
            <a:normAutofit/>
          </a:bodyPr>
          <a:lstStyle/>
          <a:p>
            <a:r>
              <a:rPr lang="en-US" sz="2800" u="sng" dirty="0">
                <a:hlinkClick r:id="rId2"/>
              </a:rPr>
              <a:t>Docker </a:t>
            </a:r>
            <a:r>
              <a:rPr lang="en-US" sz="2800" dirty="0"/>
              <a:t>is an open-source </a:t>
            </a:r>
            <a:r>
              <a:rPr lang="en-US" sz="2800" u="sng" dirty="0">
                <a:hlinkClick r:id="rId3"/>
              </a:rPr>
              <a:t>containerization </a:t>
            </a:r>
            <a:r>
              <a:rPr lang="en-US" sz="2800" dirty="0"/>
              <a:t>platform by which you can pack your application and all its dependencies into a standardized unit called a container. Containers are light in weight which makes them portable and they are isolated from the underlying infrastructure and from each other container. You can run the </a:t>
            </a:r>
            <a:r>
              <a:rPr lang="en-US" sz="2800" u="sng" dirty="0">
                <a:hlinkClick r:id="rId4"/>
              </a:rPr>
              <a:t>docker image </a:t>
            </a:r>
            <a:r>
              <a:rPr lang="en-US" sz="2800" dirty="0"/>
              <a:t>as a </a:t>
            </a:r>
            <a:r>
              <a:rPr lang="en-US" sz="2800" u="sng" dirty="0">
                <a:hlinkClick r:id="rId5"/>
              </a:rPr>
              <a:t>docker container </a:t>
            </a:r>
            <a:r>
              <a:rPr lang="en-US" sz="2800" dirty="0"/>
              <a:t>in any machine where docker is installed without depending on the </a:t>
            </a:r>
            <a:r>
              <a:rPr lang="en-US" sz="2800" u="sng" dirty="0">
                <a:hlinkClick r:id="rId6"/>
              </a:rPr>
              <a:t>operating system.</a:t>
            </a:r>
            <a:endParaRPr lang="en-US" sz="2800" dirty="0"/>
          </a:p>
        </p:txBody>
      </p:sp>
    </p:spTree>
    <p:extLst>
      <p:ext uri="{BB962C8B-B14F-4D97-AF65-F5344CB8AC3E}">
        <p14:creationId xmlns:p14="http://schemas.microsoft.com/office/powerpoint/2010/main" val="2395422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7598FC-7E90-4080-BC9D-0053A8444CE4}"/>
              </a:ext>
            </a:extLst>
          </p:cNvPr>
          <p:cNvPicPr>
            <a:picLocks noChangeAspect="1"/>
          </p:cNvPicPr>
          <p:nvPr/>
        </p:nvPicPr>
        <p:blipFill>
          <a:blip r:embed="rId2"/>
          <a:stretch>
            <a:fillRect/>
          </a:stretch>
        </p:blipFill>
        <p:spPr>
          <a:xfrm>
            <a:off x="3631096" y="1868556"/>
            <a:ext cx="4227443" cy="2517913"/>
          </a:xfrm>
          <a:prstGeom prst="rect">
            <a:avLst/>
          </a:prstGeom>
        </p:spPr>
      </p:pic>
    </p:spTree>
    <p:extLst>
      <p:ext uri="{BB962C8B-B14F-4D97-AF65-F5344CB8AC3E}">
        <p14:creationId xmlns:p14="http://schemas.microsoft.com/office/powerpoint/2010/main" val="504554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4BCA7-0DF1-4FA2-81D8-1DA09248E085}"/>
              </a:ext>
            </a:extLst>
          </p:cNvPr>
          <p:cNvSpPr>
            <a:spLocks noGrp="1"/>
          </p:cNvSpPr>
          <p:nvPr>
            <p:ph type="title"/>
          </p:nvPr>
        </p:nvSpPr>
        <p:spPr/>
        <p:txBody>
          <a:bodyPr>
            <a:normAutofit/>
          </a:bodyPr>
          <a:lstStyle/>
          <a:p>
            <a:r>
              <a:rPr lang="en-US" sz="3600" b="1" dirty="0"/>
              <a:t>Why Docker is popular?</a:t>
            </a:r>
            <a:br>
              <a:rPr lang="en-US" sz="3600" b="1" dirty="0"/>
            </a:br>
            <a:endParaRPr lang="en-US" sz="3600" dirty="0"/>
          </a:p>
        </p:txBody>
      </p:sp>
      <p:sp>
        <p:nvSpPr>
          <p:cNvPr id="3" name="Content Placeholder 2">
            <a:extLst>
              <a:ext uri="{FF2B5EF4-FFF2-40B4-BE49-F238E27FC236}">
                <a16:creationId xmlns:a16="http://schemas.microsoft.com/office/drawing/2014/main" id="{413ECA6B-0358-44DC-8AB1-8B3B350F3176}"/>
              </a:ext>
            </a:extLst>
          </p:cNvPr>
          <p:cNvSpPr>
            <a:spLocks noGrp="1"/>
          </p:cNvSpPr>
          <p:nvPr>
            <p:ph idx="1"/>
          </p:nvPr>
        </p:nvSpPr>
        <p:spPr>
          <a:xfrm>
            <a:off x="1097280" y="1737360"/>
            <a:ext cx="10058400" cy="4131734"/>
          </a:xfrm>
        </p:spPr>
        <p:txBody>
          <a:bodyPr>
            <a:normAutofit fontScale="77500" lnSpcReduction="20000"/>
          </a:bodyPr>
          <a:lstStyle/>
          <a:p>
            <a:pPr fontAlgn="base"/>
            <a:r>
              <a:rPr lang="en-US" dirty="0"/>
              <a:t>Docker gained its popularity due to its impact on the software development and deployment. The following are the some of the main reasons for docker becoming popular:</a:t>
            </a:r>
          </a:p>
          <a:p>
            <a:pPr fontAlgn="base">
              <a:buFont typeface="Wingdings" panose="05000000000000000000" pitchFamily="2" charset="2"/>
              <a:buChar char="Ø"/>
            </a:pPr>
            <a:r>
              <a:rPr lang="en-US" b="1" dirty="0"/>
              <a:t>Portability: </a:t>
            </a:r>
            <a:r>
              <a:rPr lang="en-US" dirty="0"/>
              <a:t>Docker facilitates the developers in packaging their applications with all dependencies into a single lightweight containers. It facilities in ensuring the consistent performance across the different computing environments.</a:t>
            </a:r>
          </a:p>
          <a:p>
            <a:pPr fontAlgn="base">
              <a:buFont typeface="Wingdings" panose="05000000000000000000" pitchFamily="2" charset="2"/>
              <a:buChar char="Ø"/>
            </a:pPr>
            <a:r>
              <a:rPr lang="en-US" b="1" dirty="0"/>
              <a:t>Reproducibility: </a:t>
            </a:r>
            <a:r>
              <a:rPr lang="en-US" dirty="0"/>
              <a:t>Through encapsulating the applications with their dependencies within a container it ensures in software setups remaining consistent across the development, testing and production environments.</a:t>
            </a:r>
          </a:p>
          <a:p>
            <a:pPr fontAlgn="base">
              <a:buFont typeface="Wingdings" panose="05000000000000000000" pitchFamily="2" charset="2"/>
              <a:buChar char="Ø"/>
            </a:pPr>
            <a:r>
              <a:rPr lang="en-US" b="1" dirty="0"/>
              <a:t>Efficiency: </a:t>
            </a:r>
            <a:r>
              <a:rPr lang="en-US" dirty="0"/>
              <a:t>Docker through its container based architecture it optimizes the resource utilization. It allows the developers to run the multiple isolated applications on a single host system.</a:t>
            </a:r>
          </a:p>
          <a:p>
            <a:pPr fontAlgn="base">
              <a:buFont typeface="Wingdings" panose="05000000000000000000" pitchFamily="2" charset="2"/>
              <a:buChar char="Ø"/>
            </a:pPr>
            <a:r>
              <a:rPr lang="en-US" b="1" dirty="0"/>
              <a:t>Scalability: </a:t>
            </a:r>
            <a:r>
              <a:rPr lang="en-US" dirty="0"/>
              <a:t>Docker’s scalability features facilitated the developers in making easier of their applications handling at time of workloads increment.</a:t>
            </a:r>
          </a:p>
          <a:p>
            <a:endParaRPr lang="en-US" dirty="0"/>
          </a:p>
        </p:txBody>
      </p:sp>
    </p:spTree>
    <p:extLst>
      <p:ext uri="{BB962C8B-B14F-4D97-AF65-F5344CB8AC3E}">
        <p14:creationId xmlns:p14="http://schemas.microsoft.com/office/powerpoint/2010/main" val="3813778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FB3B-4C21-45F9-A73E-5AA161C17A73}"/>
              </a:ext>
            </a:extLst>
          </p:cNvPr>
          <p:cNvSpPr>
            <a:spLocks noGrp="1"/>
          </p:cNvSpPr>
          <p:nvPr>
            <p:ph type="title"/>
          </p:nvPr>
        </p:nvSpPr>
        <p:spPr/>
        <p:txBody>
          <a:bodyPr>
            <a:normAutofit/>
          </a:bodyPr>
          <a:lstStyle/>
          <a:p>
            <a:r>
              <a:rPr lang="en-US" sz="4000" b="1" dirty="0"/>
              <a:t>Key Components of Docker</a:t>
            </a:r>
            <a:br>
              <a:rPr lang="en-US" sz="4000" b="1" dirty="0"/>
            </a:br>
            <a:endParaRPr lang="en-US" sz="4000" dirty="0"/>
          </a:p>
        </p:txBody>
      </p:sp>
      <p:sp>
        <p:nvSpPr>
          <p:cNvPr id="3" name="Content Placeholder 2">
            <a:extLst>
              <a:ext uri="{FF2B5EF4-FFF2-40B4-BE49-F238E27FC236}">
                <a16:creationId xmlns:a16="http://schemas.microsoft.com/office/drawing/2014/main" id="{30B841FF-1FA3-4813-9705-737E7663486D}"/>
              </a:ext>
            </a:extLst>
          </p:cNvPr>
          <p:cNvSpPr>
            <a:spLocks noGrp="1"/>
          </p:cNvSpPr>
          <p:nvPr>
            <p:ph idx="1"/>
          </p:nvPr>
        </p:nvSpPr>
        <p:spPr>
          <a:xfrm>
            <a:off x="1097280" y="1737360"/>
            <a:ext cx="10058400" cy="4131734"/>
          </a:xfrm>
        </p:spPr>
        <p:txBody>
          <a:bodyPr>
            <a:normAutofit/>
          </a:bodyPr>
          <a:lstStyle/>
          <a:p>
            <a:pPr fontAlgn="base">
              <a:buFont typeface="Wingdings" panose="05000000000000000000" pitchFamily="2" charset="2"/>
              <a:buChar char="§"/>
            </a:pPr>
            <a:r>
              <a:rPr lang="en-US" sz="2400" b="1" dirty="0"/>
              <a:t>Docker Engine: </a:t>
            </a:r>
            <a:r>
              <a:rPr lang="en-US" sz="2400" dirty="0"/>
              <a:t>It is a core part of docker, that handles the creation and management of containers.</a:t>
            </a:r>
          </a:p>
          <a:p>
            <a:pPr fontAlgn="base">
              <a:buFont typeface="Wingdings" panose="05000000000000000000" pitchFamily="2" charset="2"/>
              <a:buChar char="§"/>
            </a:pPr>
            <a:r>
              <a:rPr lang="en-US" sz="2400" b="1" dirty="0"/>
              <a:t>Docker Image: </a:t>
            </a:r>
            <a:r>
              <a:rPr lang="en-US" sz="2400" dirty="0"/>
              <a:t>It is a read-only template that is used for creating containers, containing the application code and dependencies.</a:t>
            </a:r>
          </a:p>
          <a:p>
            <a:pPr fontAlgn="base">
              <a:buFont typeface="Wingdings" panose="05000000000000000000" pitchFamily="2" charset="2"/>
              <a:buChar char="§"/>
            </a:pPr>
            <a:r>
              <a:rPr lang="en-US" sz="2400" b="1" dirty="0"/>
              <a:t>Docker Hub: </a:t>
            </a:r>
            <a:r>
              <a:rPr lang="en-US" sz="2400" dirty="0"/>
              <a:t>It is a cloud based repository that is used for finding and sharing the container images.</a:t>
            </a:r>
          </a:p>
          <a:p>
            <a:pPr fontAlgn="base">
              <a:buFont typeface="Wingdings" panose="05000000000000000000" pitchFamily="2" charset="2"/>
              <a:buChar char="§"/>
            </a:pPr>
            <a:r>
              <a:rPr lang="en-US" sz="2400" b="1" dirty="0"/>
              <a:t>Dockerfile: </a:t>
            </a:r>
            <a:r>
              <a:rPr lang="en-US" sz="2400" dirty="0"/>
              <a:t>It is a script that containing instructions to build a docker image.</a:t>
            </a:r>
          </a:p>
          <a:p>
            <a:pPr fontAlgn="base">
              <a:buFont typeface="Wingdings" panose="05000000000000000000" pitchFamily="2" charset="2"/>
              <a:buChar char="§"/>
            </a:pPr>
            <a:r>
              <a:rPr lang="en-US" sz="2400" b="1" dirty="0"/>
              <a:t>Docker Registry </a:t>
            </a:r>
            <a:r>
              <a:rPr lang="en-US" sz="2400" dirty="0"/>
              <a:t>: It is a storage distribution system for docker images, where you can store the images in both public and private modes.</a:t>
            </a:r>
          </a:p>
          <a:p>
            <a:pPr>
              <a:buFont typeface="Wingdings" panose="05000000000000000000" pitchFamily="2" charset="2"/>
              <a:buChar char="§"/>
            </a:pPr>
            <a:endParaRPr lang="en-US" sz="2400" dirty="0"/>
          </a:p>
        </p:txBody>
      </p:sp>
    </p:spTree>
    <p:extLst>
      <p:ext uri="{BB962C8B-B14F-4D97-AF65-F5344CB8AC3E}">
        <p14:creationId xmlns:p14="http://schemas.microsoft.com/office/powerpoint/2010/main" val="2483291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5CE24-7058-4BC3-9A18-357149128973}"/>
              </a:ext>
            </a:extLst>
          </p:cNvPr>
          <p:cNvSpPr>
            <a:spLocks noGrp="1"/>
          </p:cNvSpPr>
          <p:nvPr>
            <p:ph type="title"/>
          </p:nvPr>
        </p:nvSpPr>
        <p:spPr/>
        <p:txBody>
          <a:bodyPr>
            <a:normAutofit/>
          </a:bodyPr>
          <a:lstStyle/>
          <a:p>
            <a:r>
              <a:rPr lang="en-US" sz="4000" b="1" dirty="0"/>
              <a:t>Use Cases of Docker</a:t>
            </a:r>
            <a:br>
              <a:rPr lang="en-US" sz="4000" b="1" dirty="0"/>
            </a:br>
            <a:endParaRPr lang="en-US" sz="4000" dirty="0"/>
          </a:p>
        </p:txBody>
      </p:sp>
      <p:sp>
        <p:nvSpPr>
          <p:cNvPr id="3" name="Content Placeholder 2">
            <a:extLst>
              <a:ext uri="{FF2B5EF4-FFF2-40B4-BE49-F238E27FC236}">
                <a16:creationId xmlns:a16="http://schemas.microsoft.com/office/drawing/2014/main" id="{86DA08DA-5650-4109-94C4-3AB7AE1E22C9}"/>
              </a:ext>
            </a:extLst>
          </p:cNvPr>
          <p:cNvSpPr>
            <a:spLocks noGrp="1"/>
          </p:cNvSpPr>
          <p:nvPr>
            <p:ph idx="1"/>
          </p:nvPr>
        </p:nvSpPr>
        <p:spPr>
          <a:xfrm>
            <a:off x="1097280" y="1737360"/>
            <a:ext cx="10058400" cy="3383281"/>
          </a:xfrm>
        </p:spPr>
        <p:txBody>
          <a:bodyPr>
            <a:normAutofit fontScale="77500" lnSpcReduction="20000"/>
          </a:bodyPr>
          <a:lstStyle/>
          <a:p>
            <a:pPr fontAlgn="base">
              <a:buFont typeface="Wingdings" panose="05000000000000000000" pitchFamily="2" charset="2"/>
              <a:buChar char="v"/>
            </a:pPr>
            <a:r>
              <a:rPr lang="en-US" b="1" dirty="0"/>
              <a:t>Continuous Integration and Continuous Deployment (CI/CD) </a:t>
            </a:r>
            <a:r>
              <a:rPr lang="en-US" dirty="0"/>
              <a:t>: It helps in streamlining and automating the software delivery process with ensuring faster and more reliable releases.</a:t>
            </a:r>
          </a:p>
          <a:p>
            <a:pPr fontAlgn="base">
              <a:buFont typeface="Wingdings" panose="05000000000000000000" pitchFamily="2" charset="2"/>
              <a:buChar char="v"/>
            </a:pPr>
            <a:r>
              <a:rPr lang="en-US" b="1" dirty="0"/>
              <a:t>Microservices Architecture: </a:t>
            </a:r>
            <a:r>
              <a:rPr lang="en-US" dirty="0"/>
              <a:t>It facilitates the development, deployment, and management of microservices with enabling independent scaling and maintenance.</a:t>
            </a:r>
          </a:p>
          <a:p>
            <a:pPr fontAlgn="base">
              <a:buFont typeface="Wingdings" panose="05000000000000000000" pitchFamily="2" charset="2"/>
              <a:buChar char="v"/>
            </a:pPr>
            <a:r>
              <a:rPr lang="en-US" b="1" dirty="0"/>
              <a:t>Development Environment Consistency: </a:t>
            </a:r>
            <a:r>
              <a:rPr lang="en-US" dirty="0"/>
              <a:t>It will ensures with consistent development, testing, and production environments, reducing “it works on my machine” issues.</a:t>
            </a:r>
          </a:p>
          <a:p>
            <a:pPr fontAlgn="base">
              <a:buFont typeface="Wingdings" panose="05000000000000000000" pitchFamily="2" charset="2"/>
              <a:buChar char="v"/>
            </a:pPr>
            <a:r>
              <a:rPr lang="en-US" b="1" dirty="0"/>
              <a:t>Multi-Cloud and Hybrid Cloud Deployments: </a:t>
            </a:r>
            <a:r>
              <a:rPr lang="en-US" dirty="0"/>
              <a:t>It helps in simplifying the application deployment across various cloud platforms, enhancing flexibility and reducing vendor lock-in.</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3234083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7788-66E6-403E-9D8E-F5390DCAFC06}"/>
              </a:ext>
            </a:extLst>
          </p:cNvPr>
          <p:cNvSpPr>
            <a:spLocks noGrp="1"/>
          </p:cNvSpPr>
          <p:nvPr>
            <p:ph type="title"/>
          </p:nvPr>
        </p:nvSpPr>
        <p:spPr/>
        <p:txBody>
          <a:bodyPr>
            <a:normAutofit/>
          </a:bodyPr>
          <a:lstStyle/>
          <a:p>
            <a:r>
              <a:rPr lang="en-US" sz="4400" b="1" dirty="0"/>
              <a:t>Docker Commands</a:t>
            </a:r>
            <a:br>
              <a:rPr lang="en-US" sz="4400" b="1" dirty="0"/>
            </a:br>
            <a:endParaRPr lang="en-US" sz="4400" dirty="0"/>
          </a:p>
        </p:txBody>
      </p:sp>
      <p:sp>
        <p:nvSpPr>
          <p:cNvPr id="3" name="Content Placeholder 2">
            <a:extLst>
              <a:ext uri="{FF2B5EF4-FFF2-40B4-BE49-F238E27FC236}">
                <a16:creationId xmlns:a16="http://schemas.microsoft.com/office/drawing/2014/main" id="{9DDC1700-D6A3-4387-8C42-29CF4F8D94B2}"/>
              </a:ext>
            </a:extLst>
          </p:cNvPr>
          <p:cNvSpPr>
            <a:spLocks noGrp="1"/>
          </p:cNvSpPr>
          <p:nvPr>
            <p:ph idx="1"/>
          </p:nvPr>
        </p:nvSpPr>
        <p:spPr>
          <a:xfrm>
            <a:off x="1097280" y="1737360"/>
            <a:ext cx="10058400" cy="4131734"/>
          </a:xfrm>
        </p:spPr>
        <p:txBody>
          <a:bodyPr>
            <a:normAutofit fontScale="92500" lnSpcReduction="20000"/>
          </a:bodyPr>
          <a:lstStyle/>
          <a:p>
            <a:pPr fontAlgn="base">
              <a:buFont typeface="Wingdings" panose="05000000000000000000" pitchFamily="2" charset="2"/>
              <a:buChar char="q"/>
            </a:pPr>
            <a:r>
              <a:rPr lang="en-US" b="1" dirty="0"/>
              <a:t>Docker Run: </a:t>
            </a:r>
            <a:r>
              <a:rPr lang="en-US" dirty="0"/>
              <a:t>It used for launching the containers from images, with specifying the runtime options and commands.</a:t>
            </a:r>
          </a:p>
          <a:p>
            <a:pPr fontAlgn="base">
              <a:buFont typeface="Wingdings" panose="05000000000000000000" pitchFamily="2" charset="2"/>
              <a:buChar char="q"/>
            </a:pPr>
            <a:r>
              <a:rPr lang="en-US" b="1" dirty="0"/>
              <a:t>Docker Pull: </a:t>
            </a:r>
            <a:r>
              <a:rPr lang="en-US" dirty="0"/>
              <a:t>It fetches the container images from the container registry like Docker Hub to the local machine.</a:t>
            </a:r>
          </a:p>
          <a:p>
            <a:pPr fontAlgn="base">
              <a:buFont typeface="Wingdings" panose="05000000000000000000" pitchFamily="2" charset="2"/>
              <a:buChar char="q"/>
            </a:pPr>
            <a:r>
              <a:rPr lang="en-US" b="1" dirty="0"/>
              <a:t>Docker Ps </a:t>
            </a:r>
            <a:r>
              <a:rPr lang="en-US" dirty="0"/>
              <a:t>: It helps in displaying the running containers along with their important information like container ID, image used and status.</a:t>
            </a:r>
          </a:p>
          <a:p>
            <a:pPr fontAlgn="base">
              <a:buFont typeface="Wingdings" panose="05000000000000000000" pitchFamily="2" charset="2"/>
              <a:buChar char="q"/>
            </a:pPr>
            <a:r>
              <a:rPr lang="en-US" b="1" dirty="0"/>
              <a:t>Docker Stop </a:t>
            </a:r>
            <a:r>
              <a:rPr lang="en-US" dirty="0"/>
              <a:t>: It helps in halting the running containers gracefully shutting down the processes within them.</a:t>
            </a:r>
          </a:p>
          <a:p>
            <a:pPr fontAlgn="base">
              <a:buFont typeface="Wingdings" panose="05000000000000000000" pitchFamily="2" charset="2"/>
              <a:buChar char="q"/>
            </a:pPr>
            <a:r>
              <a:rPr lang="en-US" b="1" dirty="0"/>
              <a:t>Docker Start: </a:t>
            </a:r>
            <a:r>
              <a:rPr lang="en-US" dirty="0"/>
              <a:t>It helps in restarting the stopped containers, resuming their operations from the previous state.</a:t>
            </a:r>
          </a:p>
          <a:p>
            <a:pPr fontAlgn="base">
              <a:buFont typeface="Wingdings" panose="05000000000000000000" pitchFamily="2" charset="2"/>
              <a:buChar char="q"/>
            </a:pPr>
            <a:r>
              <a:rPr lang="en-US" b="1" dirty="0"/>
              <a:t>Docker Login: </a:t>
            </a:r>
            <a:r>
              <a:rPr lang="en-US" dirty="0"/>
              <a:t>It helps to login in to the docker registry enabling the access to private repositories.</a:t>
            </a:r>
          </a:p>
          <a:p>
            <a:pPr>
              <a:buFont typeface="Wingdings" panose="05000000000000000000" pitchFamily="2" charset="2"/>
              <a:buChar char="q"/>
            </a:pPr>
            <a:endParaRPr lang="en-US" dirty="0"/>
          </a:p>
        </p:txBody>
      </p:sp>
    </p:spTree>
    <p:extLst>
      <p:ext uri="{BB962C8B-B14F-4D97-AF65-F5344CB8AC3E}">
        <p14:creationId xmlns:p14="http://schemas.microsoft.com/office/powerpoint/2010/main" val="2353441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73B4-6F77-4507-B422-704427D2877B}"/>
              </a:ext>
            </a:extLst>
          </p:cNvPr>
          <p:cNvSpPr>
            <a:spLocks noGrp="1"/>
          </p:cNvSpPr>
          <p:nvPr>
            <p:ph type="title"/>
          </p:nvPr>
        </p:nvSpPr>
        <p:spPr>
          <a:xfrm>
            <a:off x="1097280" y="286604"/>
            <a:ext cx="10058400" cy="853084"/>
          </a:xfrm>
        </p:spPr>
        <p:txBody>
          <a:bodyPr>
            <a:normAutofit/>
          </a:bodyPr>
          <a:lstStyle/>
          <a:p>
            <a:r>
              <a:rPr lang="en-US" sz="3600" dirty="0"/>
              <a:t>Advantages &amp;&amp; Disadvantages of Docker</a:t>
            </a:r>
          </a:p>
        </p:txBody>
      </p:sp>
      <p:sp>
        <p:nvSpPr>
          <p:cNvPr id="3" name="Text Placeholder 2">
            <a:extLst>
              <a:ext uri="{FF2B5EF4-FFF2-40B4-BE49-F238E27FC236}">
                <a16:creationId xmlns:a16="http://schemas.microsoft.com/office/drawing/2014/main" id="{2D722AC3-6867-4A4D-BCA4-0E016F4257A3}"/>
              </a:ext>
            </a:extLst>
          </p:cNvPr>
          <p:cNvSpPr>
            <a:spLocks noGrp="1"/>
          </p:cNvSpPr>
          <p:nvPr>
            <p:ph type="body" idx="1"/>
          </p:nvPr>
        </p:nvSpPr>
        <p:spPr>
          <a:xfrm>
            <a:off x="940904" y="1729250"/>
            <a:ext cx="3803374" cy="642889"/>
          </a:xfrm>
        </p:spPr>
        <p:txBody>
          <a:bodyPr/>
          <a:lstStyle/>
          <a:p>
            <a:r>
              <a:rPr lang="en-US" dirty="0"/>
              <a:t>      Advantages</a:t>
            </a:r>
          </a:p>
        </p:txBody>
      </p:sp>
      <p:sp>
        <p:nvSpPr>
          <p:cNvPr id="4" name="Content Placeholder 3">
            <a:extLst>
              <a:ext uri="{FF2B5EF4-FFF2-40B4-BE49-F238E27FC236}">
                <a16:creationId xmlns:a16="http://schemas.microsoft.com/office/drawing/2014/main" id="{999E1D03-0F7F-4166-9195-058DD3373E64}"/>
              </a:ext>
            </a:extLst>
          </p:cNvPr>
          <p:cNvSpPr>
            <a:spLocks noGrp="1"/>
          </p:cNvSpPr>
          <p:nvPr>
            <p:ph sz="half" idx="2"/>
          </p:nvPr>
        </p:nvSpPr>
        <p:spPr>
          <a:xfrm>
            <a:off x="132522" y="2372139"/>
            <a:ext cx="5902518" cy="3776869"/>
          </a:xfrm>
        </p:spPr>
        <p:txBody>
          <a:bodyPr>
            <a:normAutofit fontScale="77500" lnSpcReduction="20000"/>
          </a:bodyPr>
          <a:lstStyle/>
          <a:p>
            <a:pPr fontAlgn="auto"/>
            <a:r>
              <a:rPr lang="en-US" dirty="0"/>
              <a:t>1. It is light weight because it does not require any resource pre-allocation (RAM). Whenever it needs resources it acquires them from host OS. It is of less cost.</a:t>
            </a:r>
          </a:p>
          <a:p>
            <a:pPr fontAlgn="auto"/>
            <a:r>
              <a:rPr lang="en-US" dirty="0"/>
              <a:t>2.Continuous integration efficiency – Docker enables you to build a container image and use that same image across every step of the deployment process.</a:t>
            </a:r>
          </a:p>
          <a:p>
            <a:pPr fontAlgn="auto"/>
            <a:r>
              <a:rPr lang="en-US" dirty="0"/>
              <a:t>3. It can run on physical hardware, virtual hardware and on cloud.</a:t>
            </a:r>
          </a:p>
          <a:p>
            <a:pPr fontAlgn="auto"/>
            <a:r>
              <a:rPr lang="en-US" dirty="0"/>
              <a:t>4..You can re-use the image.</a:t>
            </a:r>
          </a:p>
          <a:p>
            <a:pPr fontAlgn="auto"/>
            <a:r>
              <a:rPr lang="en-US" dirty="0"/>
              <a:t>5. It takes very less time to create. </a:t>
            </a:r>
          </a:p>
          <a:p>
            <a:endParaRPr lang="en-US" dirty="0"/>
          </a:p>
        </p:txBody>
      </p:sp>
      <p:sp>
        <p:nvSpPr>
          <p:cNvPr id="5" name="Text Placeholder 4">
            <a:extLst>
              <a:ext uri="{FF2B5EF4-FFF2-40B4-BE49-F238E27FC236}">
                <a16:creationId xmlns:a16="http://schemas.microsoft.com/office/drawing/2014/main" id="{718953EF-1A54-406A-9945-D28A2C063DCD}"/>
              </a:ext>
            </a:extLst>
          </p:cNvPr>
          <p:cNvSpPr>
            <a:spLocks noGrp="1"/>
          </p:cNvSpPr>
          <p:nvPr>
            <p:ph type="body" sz="quarter" idx="3"/>
          </p:nvPr>
        </p:nvSpPr>
        <p:spPr>
          <a:xfrm>
            <a:off x="7447724" y="1729250"/>
            <a:ext cx="3707955" cy="642888"/>
          </a:xfrm>
        </p:spPr>
        <p:txBody>
          <a:bodyPr/>
          <a:lstStyle/>
          <a:p>
            <a:r>
              <a:rPr lang="en-US" dirty="0"/>
              <a:t>Disadvantages</a:t>
            </a:r>
          </a:p>
        </p:txBody>
      </p:sp>
      <p:sp>
        <p:nvSpPr>
          <p:cNvPr id="6" name="Content Placeholder 5">
            <a:extLst>
              <a:ext uri="{FF2B5EF4-FFF2-40B4-BE49-F238E27FC236}">
                <a16:creationId xmlns:a16="http://schemas.microsoft.com/office/drawing/2014/main" id="{E06CE685-F1CD-4397-BD3E-14EBE781C07F}"/>
              </a:ext>
            </a:extLst>
          </p:cNvPr>
          <p:cNvSpPr>
            <a:spLocks noGrp="1"/>
          </p:cNvSpPr>
          <p:nvPr>
            <p:ph sz="quarter" idx="4"/>
          </p:nvPr>
        </p:nvSpPr>
        <p:spPr>
          <a:xfrm>
            <a:off x="6217919" y="2372139"/>
            <a:ext cx="5902518" cy="3776869"/>
          </a:xfrm>
        </p:spPr>
        <p:txBody>
          <a:bodyPr>
            <a:normAutofit fontScale="77500" lnSpcReduction="20000"/>
          </a:bodyPr>
          <a:lstStyle/>
          <a:p>
            <a:pPr fontAlgn="auto"/>
            <a:r>
              <a:rPr lang="en-US" dirty="0"/>
              <a:t>1.Docker is not good for application that requires rich GUI.(Graphical User Interface)</a:t>
            </a:r>
          </a:p>
          <a:p>
            <a:pPr fontAlgn="auto"/>
            <a:r>
              <a:rPr lang="en-US" dirty="0"/>
              <a:t>2. It is difficult to manage large amount of containers.</a:t>
            </a:r>
          </a:p>
          <a:p>
            <a:pPr fontAlgn="auto"/>
            <a:r>
              <a:rPr lang="en-US" dirty="0"/>
              <a:t>3.Docker does not provide cross-platform compatibility means if an application is designed to run in a Docker container on windows, then it cannot run on Linux Docker container.</a:t>
            </a:r>
          </a:p>
          <a:p>
            <a:pPr fontAlgn="auto"/>
            <a:r>
              <a:rPr lang="en-US" dirty="0"/>
              <a:t>4.Docker is suitable when development OS and testing OS are same.</a:t>
            </a:r>
          </a:p>
          <a:p>
            <a:pPr fontAlgn="auto"/>
            <a:r>
              <a:rPr lang="en-US" dirty="0"/>
              <a:t>5.It does not provide any solution for data backup and recovery.</a:t>
            </a:r>
          </a:p>
          <a:p>
            <a:endParaRPr lang="en-US" dirty="0"/>
          </a:p>
        </p:txBody>
      </p:sp>
    </p:spTree>
    <p:extLst>
      <p:ext uri="{BB962C8B-B14F-4D97-AF65-F5344CB8AC3E}">
        <p14:creationId xmlns:p14="http://schemas.microsoft.com/office/powerpoint/2010/main" val="286749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3D475-D830-47D1-8A8B-4FADB35B7CB6}"/>
              </a:ext>
            </a:extLst>
          </p:cNvPr>
          <p:cNvSpPr>
            <a:spLocks noGrp="1"/>
          </p:cNvSpPr>
          <p:nvPr>
            <p:ph type="title"/>
          </p:nvPr>
        </p:nvSpPr>
        <p:spPr>
          <a:xfrm>
            <a:off x="1097280" y="286603"/>
            <a:ext cx="10058400" cy="906093"/>
          </a:xfrm>
        </p:spPr>
        <p:txBody>
          <a:bodyPr>
            <a:normAutofit/>
          </a:bodyPr>
          <a:lstStyle/>
          <a:p>
            <a:r>
              <a:rPr lang="en-US" sz="4000" dirty="0"/>
              <a:t> Sonar Analysis</a:t>
            </a:r>
          </a:p>
        </p:txBody>
      </p:sp>
      <p:sp>
        <p:nvSpPr>
          <p:cNvPr id="3" name="Content Placeholder 2">
            <a:extLst>
              <a:ext uri="{FF2B5EF4-FFF2-40B4-BE49-F238E27FC236}">
                <a16:creationId xmlns:a16="http://schemas.microsoft.com/office/drawing/2014/main" id="{05E67F27-4ACA-45C3-A4BA-22359DB055BF}"/>
              </a:ext>
            </a:extLst>
          </p:cNvPr>
          <p:cNvSpPr>
            <a:spLocks noGrp="1"/>
          </p:cNvSpPr>
          <p:nvPr>
            <p:ph idx="1"/>
          </p:nvPr>
        </p:nvSpPr>
        <p:spPr>
          <a:xfrm>
            <a:off x="1097280" y="1737360"/>
            <a:ext cx="10058400" cy="2914153"/>
          </a:xfrm>
        </p:spPr>
        <p:txBody>
          <a:bodyPr>
            <a:normAutofit/>
          </a:bodyPr>
          <a:lstStyle/>
          <a:p>
            <a:r>
              <a:rPr lang="en-US" sz="3200" dirty="0"/>
              <a:t>SonarQube is a code analysis tool that is used to find a number of bugs, duplications, security vulnerabilities, and many more. On the other hand, Jenkins is an open-source automation tool used to automate the build, test, and deploy stages of a software development lifecycle.</a:t>
            </a:r>
          </a:p>
        </p:txBody>
      </p:sp>
    </p:spTree>
    <p:extLst>
      <p:ext uri="{BB962C8B-B14F-4D97-AF65-F5344CB8AC3E}">
        <p14:creationId xmlns:p14="http://schemas.microsoft.com/office/powerpoint/2010/main" val="3181004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270804-E89A-4B86-8515-98B8D70B58E7}"/>
              </a:ext>
            </a:extLst>
          </p:cNvPr>
          <p:cNvSpPr>
            <a:spLocks noGrp="1"/>
          </p:cNvSpPr>
          <p:nvPr>
            <p:ph idx="1"/>
          </p:nvPr>
        </p:nvSpPr>
        <p:spPr>
          <a:xfrm>
            <a:off x="0" y="-1"/>
            <a:ext cx="12192000" cy="6599584"/>
          </a:xfrm>
        </p:spPr>
        <p:txBody>
          <a:bodyPr>
            <a:normAutofit fontScale="92500" lnSpcReduction="10000"/>
          </a:bodyPr>
          <a:lstStyle/>
          <a:p>
            <a:pPr marL="0" indent="0">
              <a:buNone/>
            </a:pPr>
            <a:r>
              <a:rPr lang="en-US" dirty="0"/>
              <a:t> </a:t>
            </a:r>
            <a:r>
              <a:rPr lang="en-US" sz="3500" dirty="0"/>
              <a:t>Key Points</a:t>
            </a:r>
            <a:r>
              <a:rPr lang="en-US" dirty="0"/>
              <a:t>						                                                  </a:t>
            </a:r>
          </a:p>
          <a:p>
            <a:r>
              <a:rPr lang="en-US" dirty="0"/>
              <a:t>1)Sonar is a code -quality  testing Tool to automatically scan and analyze source code within a continuous integration (CI) pipeline, identifying potential code quality issues, security vulnerabilities.</a:t>
            </a:r>
          </a:p>
          <a:p>
            <a:pPr marL="0" indent="0">
              <a:buNone/>
            </a:pPr>
            <a:r>
              <a:rPr lang="en-US" dirty="0"/>
              <a:t>				</a:t>
            </a:r>
          </a:p>
          <a:p>
            <a:r>
              <a:rPr lang="en-US" dirty="0"/>
              <a:t>2)Sonar uses static code analysis techniques to scan code without actually executing it, detecting issues like syntax errors, potential bugs, and code style violations across various programming languages.				</a:t>
            </a:r>
          </a:p>
          <a:p>
            <a:r>
              <a:rPr lang="en-US" dirty="0"/>
              <a:t>3)A critical feature where predefined quality thresholds can be set to automatically fail a build or deployment if the code quality falls below the acceptable level, preventing poor quality code from reaching production.				</a:t>
            </a:r>
          </a:p>
          <a:p>
            <a:r>
              <a:rPr lang="en-US" dirty="0"/>
              <a:t>4)Organizations can customize Sonar rules based on their specific coding standards and project requirements to tailor the analysis to their needs.</a:t>
            </a:r>
          </a:p>
          <a:p>
            <a:pPr marL="0" indent="0">
              <a:buNone/>
            </a:pPr>
            <a:r>
              <a:rPr lang="en-US" dirty="0"/>
              <a:t>              </a:t>
            </a:r>
          </a:p>
          <a:p>
            <a:r>
              <a:rPr lang="en-US" dirty="0"/>
              <a:t>5)Seamless integration with CI/CD tools allows for automatic Sonar analysis on every code commit, providing immediate feedback to developers during the development process. </a:t>
            </a:r>
          </a:p>
        </p:txBody>
      </p:sp>
    </p:spTree>
    <p:extLst>
      <p:ext uri="{BB962C8B-B14F-4D97-AF65-F5344CB8AC3E}">
        <p14:creationId xmlns:p14="http://schemas.microsoft.com/office/powerpoint/2010/main" val="131107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D0EF06-4F12-4F71-8755-44D0DFA3BEB4}"/>
              </a:ext>
            </a:extLst>
          </p:cNvPr>
          <p:cNvSpPr>
            <a:spLocks noGrp="1"/>
          </p:cNvSpPr>
          <p:nvPr>
            <p:ph idx="1"/>
          </p:nvPr>
        </p:nvSpPr>
        <p:spPr>
          <a:xfrm>
            <a:off x="0" y="-1"/>
            <a:ext cx="12192000" cy="6308035"/>
          </a:xfrm>
        </p:spPr>
        <p:txBody>
          <a:bodyPr>
            <a:normAutofit fontScale="92500" lnSpcReduction="10000"/>
          </a:bodyPr>
          <a:lstStyle/>
          <a:p>
            <a:r>
              <a:rPr lang="en-US" dirty="0"/>
              <a:t>6)Sonar allows tracking code quality metrics over time, enabling teams to identify areas where code quality is improving or declining, helping to identify potential regressions.</a:t>
            </a:r>
          </a:p>
          <a:p>
            <a:pPr marL="0" indent="0">
              <a:buNone/>
            </a:pPr>
            <a:r>
              <a:rPr lang="en-US" dirty="0"/>
              <a:t>               </a:t>
            </a:r>
          </a:p>
          <a:p>
            <a:r>
              <a:rPr lang="en-US" dirty="0"/>
              <a:t>7)Proactive identification and correction of code issues leads to more reliable and robust software. </a:t>
            </a:r>
          </a:p>
          <a:p>
            <a:endParaRPr lang="en-US" dirty="0"/>
          </a:p>
          <a:p>
            <a:r>
              <a:rPr lang="en-US" dirty="0"/>
              <a:t>8)Catching potential problems early in the development lifecycle minimizes the cost of fixing bugs later. </a:t>
            </a:r>
          </a:p>
          <a:p>
            <a:endParaRPr lang="en-US" dirty="0"/>
          </a:p>
          <a:p>
            <a:r>
              <a:rPr lang="en-US" dirty="0"/>
              <a:t>9)By streamlining code quality checks, teams can deliver software updates more quickly. </a:t>
            </a:r>
          </a:p>
          <a:p>
            <a:endParaRPr lang="en-US" dirty="0"/>
          </a:p>
          <a:p>
            <a:r>
              <a:rPr lang="en-US" dirty="0"/>
              <a:t>10)Sonar reports provide a shared view of code quality across the development team, facilitating better communication and collaboration. 				</a:t>
            </a:r>
          </a:p>
          <a:p>
            <a:pPr marL="0" indent="0">
              <a:buNone/>
            </a:pPr>
            <a:r>
              <a:rPr lang="en-US" dirty="0"/>
              <a:t>	</a:t>
            </a:r>
          </a:p>
        </p:txBody>
      </p:sp>
    </p:spTree>
    <p:extLst>
      <p:ext uri="{BB962C8B-B14F-4D97-AF65-F5344CB8AC3E}">
        <p14:creationId xmlns:p14="http://schemas.microsoft.com/office/powerpoint/2010/main" val="192826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BBB98-A56B-43B9-9CDD-5BAF6840D483}"/>
              </a:ext>
            </a:extLst>
          </p:cNvPr>
          <p:cNvSpPr>
            <a:spLocks noGrp="1"/>
          </p:cNvSpPr>
          <p:nvPr>
            <p:ph type="title"/>
          </p:nvPr>
        </p:nvSpPr>
        <p:spPr>
          <a:xfrm>
            <a:off x="1097280" y="286603"/>
            <a:ext cx="5687834" cy="1317561"/>
          </a:xfrm>
        </p:spPr>
        <p:txBody>
          <a:bodyPr>
            <a:normAutofit/>
          </a:bodyPr>
          <a:lstStyle/>
          <a:p>
            <a:r>
              <a:rPr lang="en-US" b="1" dirty="0"/>
              <a:t>What is Jenkins?</a:t>
            </a:r>
            <a:br>
              <a:rPr lang="en-US" b="1" dirty="0"/>
            </a:br>
            <a:endParaRPr lang="en-US" dirty="0"/>
          </a:p>
        </p:txBody>
      </p:sp>
      <p:sp>
        <p:nvSpPr>
          <p:cNvPr id="3" name="Content Placeholder 2">
            <a:extLst>
              <a:ext uri="{FF2B5EF4-FFF2-40B4-BE49-F238E27FC236}">
                <a16:creationId xmlns:a16="http://schemas.microsoft.com/office/drawing/2014/main" id="{AB92AF00-474B-4750-A9CE-38234CA526B2}"/>
              </a:ext>
            </a:extLst>
          </p:cNvPr>
          <p:cNvSpPr>
            <a:spLocks noGrp="1"/>
          </p:cNvSpPr>
          <p:nvPr>
            <p:ph idx="1"/>
          </p:nvPr>
        </p:nvSpPr>
        <p:spPr>
          <a:xfrm>
            <a:off x="1097280" y="1749287"/>
            <a:ext cx="10058400" cy="3504549"/>
          </a:xfrm>
        </p:spPr>
        <p:txBody>
          <a:bodyPr>
            <a:normAutofit/>
          </a:bodyPr>
          <a:lstStyle/>
          <a:p>
            <a:r>
              <a:rPr lang="en-US" sz="2800" b="1" dirty="0"/>
              <a:t>Jenkins</a:t>
            </a:r>
            <a:r>
              <a:rPr lang="en-US" sz="2800" dirty="0"/>
              <a:t> is a tool that is used for automation. It is mainly an open-source server that allows all the developers to build, test and deploy software. It is written in Java and runs on java only. By using Jenkins we can make a continuous integration of projects(jobs) or end-to-endpoint automation.</a:t>
            </a:r>
          </a:p>
        </p:txBody>
      </p:sp>
    </p:spTree>
    <p:extLst>
      <p:ext uri="{BB962C8B-B14F-4D97-AF65-F5344CB8AC3E}">
        <p14:creationId xmlns:p14="http://schemas.microsoft.com/office/powerpoint/2010/main" val="2159550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8068-FAFD-4CAC-94A0-B247DFC17F0C}"/>
              </a:ext>
            </a:extLst>
          </p:cNvPr>
          <p:cNvSpPr>
            <a:spLocks noGrp="1"/>
          </p:cNvSpPr>
          <p:nvPr>
            <p:ph type="title"/>
          </p:nvPr>
        </p:nvSpPr>
        <p:spPr>
          <a:xfrm>
            <a:off x="357809" y="119271"/>
            <a:ext cx="10797871" cy="874642"/>
          </a:xfrm>
        </p:spPr>
        <p:txBody>
          <a:bodyPr>
            <a:normAutofit/>
          </a:bodyPr>
          <a:lstStyle/>
          <a:p>
            <a:r>
              <a:rPr lang="en-US" sz="2800" dirty="0"/>
              <a:t>what is SonarQube?</a:t>
            </a:r>
          </a:p>
        </p:txBody>
      </p:sp>
      <p:sp>
        <p:nvSpPr>
          <p:cNvPr id="13" name="Rectangle 5">
            <a:extLst>
              <a:ext uri="{FF2B5EF4-FFF2-40B4-BE49-F238E27FC236}">
                <a16:creationId xmlns:a16="http://schemas.microsoft.com/office/drawing/2014/main" id="{254899A7-4F89-47B3-8A45-4571F636868E}"/>
              </a:ext>
            </a:extLst>
          </p:cNvPr>
          <p:cNvSpPr>
            <a:spLocks noGrp="1" noChangeArrowheads="1"/>
          </p:cNvSpPr>
          <p:nvPr>
            <p:ph idx="1"/>
          </p:nvPr>
        </p:nvSpPr>
        <p:spPr bwMode="auto">
          <a:xfrm>
            <a:off x="66261" y="1316264"/>
            <a:ext cx="12059478" cy="27330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1D35"/>
                </a:solidFill>
                <a:effectLst/>
                <a:latin typeface="Google Sans"/>
              </a:rPr>
              <a:t>SonarQube is an open-source platform that analyzes code quality to help developers improve code reliability and security. It can be used to detect bugs, vulnerabilities, and code smells.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1D35"/>
                </a:solidFill>
                <a:effectLst/>
                <a:latin typeface="Google Sans"/>
              </a:rPr>
              <a:t>How it works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1D35"/>
                </a:solidFill>
                <a:effectLst/>
                <a:latin typeface="Google Sans"/>
              </a:rPr>
              <a:t>Analyzes code for over 30 programming languages, frameworks, and IaC platforms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1D35"/>
                </a:solidFill>
                <a:effectLst/>
                <a:latin typeface="Google Sans"/>
              </a:rPr>
              <a:t>Integrates with DevOps platforms like GitHub, GitLab, Azure, and Bitbucket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1D35"/>
                </a:solidFill>
                <a:effectLst/>
                <a:latin typeface="Google Sans"/>
              </a:rPr>
              <a:t>Runs static and dynamic analyses of source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1D35"/>
                </a:solidFill>
                <a:effectLst/>
                <a:latin typeface="Google Sans"/>
              </a:rPr>
              <a:t>Provides actionable insights to improve code quality.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79695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7904EB-034B-4E4E-95AA-F8A7EED2484A}"/>
              </a:ext>
            </a:extLst>
          </p:cNvPr>
          <p:cNvPicPr>
            <a:picLocks noChangeAspect="1"/>
          </p:cNvPicPr>
          <p:nvPr/>
        </p:nvPicPr>
        <p:blipFill>
          <a:blip r:embed="rId2"/>
          <a:stretch>
            <a:fillRect/>
          </a:stretch>
        </p:blipFill>
        <p:spPr>
          <a:xfrm>
            <a:off x="622853" y="2014330"/>
            <a:ext cx="11012556" cy="3154018"/>
          </a:xfrm>
          <a:prstGeom prst="rect">
            <a:avLst/>
          </a:prstGeom>
        </p:spPr>
      </p:pic>
    </p:spTree>
    <p:extLst>
      <p:ext uri="{BB962C8B-B14F-4D97-AF65-F5344CB8AC3E}">
        <p14:creationId xmlns:p14="http://schemas.microsoft.com/office/powerpoint/2010/main" val="4019114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07F7-53EA-491A-A7F2-83663EED6A0C}"/>
              </a:ext>
            </a:extLst>
          </p:cNvPr>
          <p:cNvSpPr>
            <a:spLocks noGrp="1"/>
          </p:cNvSpPr>
          <p:nvPr>
            <p:ph type="title"/>
          </p:nvPr>
        </p:nvSpPr>
        <p:spPr>
          <a:xfrm>
            <a:off x="1097280" y="286603"/>
            <a:ext cx="10058400" cy="906093"/>
          </a:xfrm>
        </p:spPr>
        <p:txBody>
          <a:bodyPr>
            <a:normAutofit/>
          </a:bodyPr>
          <a:lstStyle/>
          <a:p>
            <a:r>
              <a:rPr lang="en-US" dirty="0"/>
              <a:t>Benefits</a:t>
            </a:r>
          </a:p>
        </p:txBody>
      </p:sp>
      <p:sp>
        <p:nvSpPr>
          <p:cNvPr id="4" name="Rectangle 1">
            <a:extLst>
              <a:ext uri="{FF2B5EF4-FFF2-40B4-BE49-F238E27FC236}">
                <a16:creationId xmlns:a16="http://schemas.microsoft.com/office/drawing/2014/main" id="{8B82E0A7-BFA1-45B4-AD76-BCFA401EEACA}"/>
              </a:ext>
            </a:extLst>
          </p:cNvPr>
          <p:cNvSpPr>
            <a:spLocks noGrp="1" noChangeArrowheads="1"/>
          </p:cNvSpPr>
          <p:nvPr>
            <p:ph idx="1"/>
          </p:nvPr>
        </p:nvSpPr>
        <p:spPr bwMode="auto">
          <a:xfrm>
            <a:off x="1097279" y="2244675"/>
            <a:ext cx="10259833" cy="32254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rgbClr val="001D35"/>
              </a:solidFill>
              <a:effectLst/>
              <a:latin typeface="Google Sans"/>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rgbClr val="001D35"/>
                </a:solidFill>
                <a:effectLst/>
                <a:latin typeface="Google Sans"/>
              </a:rPr>
              <a:t>Improves code quality and maintainability</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rgbClr val="001D35"/>
                </a:solidFill>
                <a:effectLst/>
                <a:latin typeface="Google Sans"/>
              </a:rPr>
              <a:t>Helps deliver more reliable products to users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rgbClr val="001D35"/>
                </a:solidFill>
                <a:effectLst/>
                <a:latin typeface="Google Sans"/>
              </a:rPr>
              <a:t>Helps adhere to industry best practices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3200" b="0" i="0" u="none" strike="noStrike" cap="none" normalizeH="0" baseline="0" dirty="0">
                <a:ln>
                  <a:noFill/>
                </a:ln>
                <a:solidFill>
                  <a:srgbClr val="001D35"/>
                </a:solidFill>
                <a:effectLst/>
                <a:latin typeface="Google Sans"/>
              </a:rPr>
              <a:t>Helps write cleaner, more efficient code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9388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5766-0F0E-4DCF-95DA-2FD548510700}"/>
              </a:ext>
            </a:extLst>
          </p:cNvPr>
          <p:cNvSpPr>
            <a:spLocks noGrp="1"/>
          </p:cNvSpPr>
          <p:nvPr>
            <p:ph type="title"/>
          </p:nvPr>
        </p:nvSpPr>
        <p:spPr>
          <a:xfrm>
            <a:off x="1097280" y="286603"/>
            <a:ext cx="10058400" cy="919345"/>
          </a:xfrm>
        </p:spPr>
        <p:txBody>
          <a:bodyPr>
            <a:normAutofit/>
          </a:bodyPr>
          <a:lstStyle/>
          <a:p>
            <a:r>
              <a:rPr lang="en-US" sz="2800" b="1" dirty="0"/>
              <a:t>Step 1 — Create an EC2 instance</a:t>
            </a:r>
            <a:br>
              <a:rPr lang="en-US" sz="2800" b="1" dirty="0"/>
            </a:br>
            <a:endParaRPr lang="en-US" sz="2800" dirty="0"/>
          </a:p>
        </p:txBody>
      </p:sp>
      <p:pic>
        <p:nvPicPr>
          <p:cNvPr id="4" name="Content Placeholder 3">
            <a:extLst>
              <a:ext uri="{FF2B5EF4-FFF2-40B4-BE49-F238E27FC236}">
                <a16:creationId xmlns:a16="http://schemas.microsoft.com/office/drawing/2014/main" id="{D6C94E93-06DF-4033-81BD-5B69D8E3640E}"/>
              </a:ext>
            </a:extLst>
          </p:cNvPr>
          <p:cNvPicPr>
            <a:picLocks noGrp="1" noChangeAspect="1"/>
          </p:cNvPicPr>
          <p:nvPr>
            <p:ph idx="1"/>
          </p:nvPr>
        </p:nvPicPr>
        <p:blipFill>
          <a:blip r:embed="rId2"/>
          <a:stretch>
            <a:fillRect/>
          </a:stretch>
        </p:blipFill>
        <p:spPr>
          <a:xfrm>
            <a:off x="251791" y="1775792"/>
            <a:ext cx="11834192" cy="3939208"/>
          </a:xfrm>
          <a:prstGeom prst="rect">
            <a:avLst/>
          </a:prstGeom>
        </p:spPr>
      </p:pic>
    </p:spTree>
    <p:extLst>
      <p:ext uri="{BB962C8B-B14F-4D97-AF65-F5344CB8AC3E}">
        <p14:creationId xmlns:p14="http://schemas.microsoft.com/office/powerpoint/2010/main" val="1178186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B30F306-9A60-42BB-BC41-D4C54B4DA489}"/>
              </a:ext>
            </a:extLst>
          </p:cNvPr>
          <p:cNvSpPr>
            <a:spLocks noGrp="1" noChangeArrowheads="1"/>
          </p:cNvSpPr>
          <p:nvPr>
            <p:ph type="title"/>
          </p:nvPr>
        </p:nvSpPr>
        <p:spPr bwMode="auto">
          <a:xfrm>
            <a:off x="159027" y="781149"/>
            <a:ext cx="10469216" cy="461665"/>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424"/>
                </a:solidFill>
                <a:latin typeface="source-serif-pro"/>
              </a:rPr>
              <a:t>Step </a:t>
            </a:r>
            <a:r>
              <a:rPr kumimoji="0" lang="en-US" altLang="en-US" sz="2400" b="0" i="0" u="none" strike="noStrike" cap="none" normalizeH="0" baseline="0" dirty="0">
                <a:ln>
                  <a:noFill/>
                </a:ln>
                <a:solidFill>
                  <a:srgbClr val="242424"/>
                </a:solidFill>
                <a:effectLst/>
                <a:latin typeface="source-serif-pro"/>
              </a:rPr>
              <a:t>2. Click </a:t>
            </a:r>
            <a:r>
              <a:rPr kumimoji="0" lang="en-US" altLang="en-US" sz="2400" b="0" i="0" u="none" strike="noStrike" cap="none" normalizeH="0" baseline="0" dirty="0">
                <a:ln>
                  <a:noFill/>
                </a:ln>
                <a:solidFill>
                  <a:srgbClr val="242424"/>
                </a:solidFill>
                <a:effectLst/>
                <a:latin typeface="source-code-pro"/>
              </a:rPr>
              <a:t>“Launch Instance”</a:t>
            </a:r>
            <a:r>
              <a:rPr kumimoji="0" lang="en-US" altLang="en-US" sz="2400" b="0" i="0" u="none" strike="noStrike" cap="none" normalizeH="0" baseline="0" dirty="0">
                <a:ln>
                  <a:noFill/>
                </a:ln>
                <a:solidFill>
                  <a:srgbClr val="242424"/>
                </a:solidFill>
                <a:effectLst/>
                <a:latin typeface="source-serif-pro"/>
              </a:rPr>
              <a:t> to begin the process of creating an EC2 instance.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4">
            <a:extLst>
              <a:ext uri="{FF2B5EF4-FFF2-40B4-BE49-F238E27FC236}">
                <a16:creationId xmlns:a16="http://schemas.microsoft.com/office/drawing/2014/main" id="{F9D541CE-4168-4EA8-A526-BEB92763C959}"/>
              </a:ext>
            </a:extLst>
          </p:cNvPr>
          <p:cNvPicPr>
            <a:picLocks noGrp="1" noChangeAspect="1"/>
          </p:cNvPicPr>
          <p:nvPr>
            <p:ph idx="1"/>
          </p:nvPr>
        </p:nvPicPr>
        <p:blipFill>
          <a:blip r:embed="rId2"/>
          <a:stretch>
            <a:fillRect/>
          </a:stretch>
        </p:blipFill>
        <p:spPr>
          <a:xfrm>
            <a:off x="0" y="1431235"/>
            <a:ext cx="12046226" cy="4829865"/>
          </a:xfrm>
          <a:prstGeom prst="rect">
            <a:avLst/>
          </a:prstGeom>
        </p:spPr>
      </p:pic>
    </p:spTree>
    <p:extLst>
      <p:ext uri="{BB962C8B-B14F-4D97-AF65-F5344CB8AC3E}">
        <p14:creationId xmlns:p14="http://schemas.microsoft.com/office/powerpoint/2010/main" val="931434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A0136-2AA0-41EA-9F0D-06C9959777E6}"/>
              </a:ext>
            </a:extLst>
          </p:cNvPr>
          <p:cNvSpPr>
            <a:spLocks noGrp="1"/>
          </p:cNvSpPr>
          <p:nvPr>
            <p:ph type="title"/>
          </p:nvPr>
        </p:nvSpPr>
        <p:spPr>
          <a:xfrm>
            <a:off x="1097280" y="286604"/>
            <a:ext cx="10058400" cy="972354"/>
          </a:xfrm>
        </p:spPr>
        <p:txBody>
          <a:bodyPr>
            <a:normAutofit/>
          </a:bodyPr>
          <a:lstStyle/>
          <a:p>
            <a:r>
              <a:rPr lang="en-US" sz="3200" dirty="0"/>
              <a:t>Step 3:Give the instance Name </a:t>
            </a:r>
            <a:br>
              <a:rPr lang="en-US" sz="3200" dirty="0"/>
            </a:br>
            <a:r>
              <a:rPr lang="en-US" sz="3200" dirty="0"/>
              <a:t>(should be unique and small letters only)</a:t>
            </a:r>
          </a:p>
        </p:txBody>
      </p:sp>
      <p:pic>
        <p:nvPicPr>
          <p:cNvPr id="4" name="Content Placeholder 3">
            <a:extLst>
              <a:ext uri="{FF2B5EF4-FFF2-40B4-BE49-F238E27FC236}">
                <a16:creationId xmlns:a16="http://schemas.microsoft.com/office/drawing/2014/main" id="{FAAD420B-F37E-44F3-84E6-A6AFAF68BF67}"/>
              </a:ext>
            </a:extLst>
          </p:cNvPr>
          <p:cNvPicPr>
            <a:picLocks noGrp="1" noChangeAspect="1"/>
          </p:cNvPicPr>
          <p:nvPr>
            <p:ph idx="1"/>
          </p:nvPr>
        </p:nvPicPr>
        <p:blipFill>
          <a:blip r:embed="rId2"/>
          <a:stretch>
            <a:fillRect/>
          </a:stretch>
        </p:blipFill>
        <p:spPr>
          <a:xfrm>
            <a:off x="2667000" y="2610644"/>
            <a:ext cx="6858000" cy="2781300"/>
          </a:xfrm>
          <a:prstGeom prst="rect">
            <a:avLst/>
          </a:prstGeom>
        </p:spPr>
      </p:pic>
    </p:spTree>
    <p:extLst>
      <p:ext uri="{BB962C8B-B14F-4D97-AF65-F5344CB8AC3E}">
        <p14:creationId xmlns:p14="http://schemas.microsoft.com/office/powerpoint/2010/main" val="3649730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CC896-3B4D-46CB-BA5F-0F365ABF3A0E}"/>
              </a:ext>
            </a:extLst>
          </p:cNvPr>
          <p:cNvSpPr>
            <a:spLocks noGrp="1"/>
          </p:cNvSpPr>
          <p:nvPr>
            <p:ph type="title"/>
          </p:nvPr>
        </p:nvSpPr>
        <p:spPr>
          <a:xfrm>
            <a:off x="1004515" y="6325"/>
            <a:ext cx="8351520" cy="1739717"/>
          </a:xfrm>
        </p:spPr>
        <p:txBody>
          <a:bodyPr>
            <a:normAutofit/>
          </a:bodyPr>
          <a:lstStyle/>
          <a:p>
            <a:r>
              <a:rPr lang="en-US" sz="3200" b="1" dirty="0"/>
              <a:t>Step 4:</a:t>
            </a:r>
            <a:r>
              <a:rPr lang="en-US" sz="3200" dirty="0"/>
              <a:t> Choose the Amazon machine image Select Ubuntu As Shown Below.</a:t>
            </a:r>
            <a:br>
              <a:rPr lang="en-US" sz="3200" dirty="0"/>
            </a:br>
            <a:endParaRPr lang="en-US" sz="3200" dirty="0"/>
          </a:p>
        </p:txBody>
      </p:sp>
      <p:pic>
        <p:nvPicPr>
          <p:cNvPr id="4" name="Content Placeholder 3">
            <a:extLst>
              <a:ext uri="{FF2B5EF4-FFF2-40B4-BE49-F238E27FC236}">
                <a16:creationId xmlns:a16="http://schemas.microsoft.com/office/drawing/2014/main" id="{9E6C50AC-059C-489B-98DD-CA0F945F89EE}"/>
              </a:ext>
            </a:extLst>
          </p:cNvPr>
          <p:cNvPicPr>
            <a:picLocks noGrp="1" noChangeAspect="1"/>
          </p:cNvPicPr>
          <p:nvPr>
            <p:ph idx="1"/>
          </p:nvPr>
        </p:nvPicPr>
        <p:blipFill>
          <a:blip r:embed="rId2"/>
          <a:stretch>
            <a:fillRect/>
          </a:stretch>
        </p:blipFill>
        <p:spPr>
          <a:xfrm>
            <a:off x="106016" y="1845734"/>
            <a:ext cx="11913705" cy="4184005"/>
          </a:xfrm>
          <a:prstGeom prst="rect">
            <a:avLst/>
          </a:prstGeom>
        </p:spPr>
      </p:pic>
      <p:sp>
        <p:nvSpPr>
          <p:cNvPr id="6" name="Arrow: Left 5">
            <a:extLst>
              <a:ext uri="{FF2B5EF4-FFF2-40B4-BE49-F238E27FC236}">
                <a16:creationId xmlns:a16="http://schemas.microsoft.com/office/drawing/2014/main" id="{2B3E6BBB-EDC0-4CFF-AF3F-1FF69D70BDCB}"/>
              </a:ext>
            </a:extLst>
          </p:cNvPr>
          <p:cNvSpPr/>
          <p:nvPr/>
        </p:nvSpPr>
        <p:spPr>
          <a:xfrm>
            <a:off x="3670852" y="3386067"/>
            <a:ext cx="1060173" cy="398767"/>
          </a:xfrm>
          <a:prstGeom prst="leftArrow">
            <a:avLst>
              <a:gd name="adj1" fmla="val 22655"/>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0007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647BC-8454-4928-BF4E-9671AB37F52F}"/>
              </a:ext>
            </a:extLst>
          </p:cNvPr>
          <p:cNvSpPr>
            <a:spLocks noGrp="1"/>
          </p:cNvSpPr>
          <p:nvPr>
            <p:ph type="title"/>
          </p:nvPr>
        </p:nvSpPr>
        <p:spPr>
          <a:xfrm>
            <a:off x="1097280" y="286603"/>
            <a:ext cx="10058400" cy="932597"/>
          </a:xfrm>
        </p:spPr>
        <p:txBody>
          <a:bodyPr>
            <a:normAutofit/>
          </a:bodyPr>
          <a:lstStyle/>
          <a:p>
            <a:r>
              <a:rPr lang="en-US" sz="2400" b="1" dirty="0"/>
              <a:t>Step 5</a:t>
            </a:r>
            <a:r>
              <a:rPr lang="en-US" sz="2400" dirty="0"/>
              <a:t>: </a:t>
            </a:r>
            <a:r>
              <a:rPr lang="en-US" sz="2400" b="1" dirty="0"/>
              <a:t>In the configure key pair step, you have the option of selecting an existing key pair or creating a new one as shown below</a:t>
            </a:r>
            <a:r>
              <a:rPr lang="en-US" sz="2400" dirty="0"/>
              <a:t>:</a:t>
            </a:r>
          </a:p>
        </p:txBody>
      </p:sp>
      <p:pic>
        <p:nvPicPr>
          <p:cNvPr id="4" name="Content Placeholder 3">
            <a:extLst>
              <a:ext uri="{FF2B5EF4-FFF2-40B4-BE49-F238E27FC236}">
                <a16:creationId xmlns:a16="http://schemas.microsoft.com/office/drawing/2014/main" id="{543470F3-39C9-497E-BECC-56065E2B54FF}"/>
              </a:ext>
            </a:extLst>
          </p:cNvPr>
          <p:cNvPicPr>
            <a:picLocks noGrp="1" noChangeAspect="1"/>
          </p:cNvPicPr>
          <p:nvPr>
            <p:ph idx="1"/>
          </p:nvPr>
        </p:nvPicPr>
        <p:blipFill>
          <a:blip r:embed="rId2"/>
          <a:stretch>
            <a:fillRect/>
          </a:stretch>
        </p:blipFill>
        <p:spPr>
          <a:xfrm>
            <a:off x="2667000" y="2963069"/>
            <a:ext cx="6858000" cy="2076450"/>
          </a:xfrm>
          <a:prstGeom prst="rect">
            <a:avLst/>
          </a:prstGeom>
        </p:spPr>
      </p:pic>
      <p:sp>
        <p:nvSpPr>
          <p:cNvPr id="5" name="Arrow: Up 4">
            <a:extLst>
              <a:ext uri="{FF2B5EF4-FFF2-40B4-BE49-F238E27FC236}">
                <a16:creationId xmlns:a16="http://schemas.microsoft.com/office/drawing/2014/main" id="{BF4D9B6E-8DD2-4A0D-8806-695E55B700F0}"/>
              </a:ext>
            </a:extLst>
          </p:cNvPr>
          <p:cNvSpPr/>
          <p:nvPr/>
        </p:nvSpPr>
        <p:spPr>
          <a:xfrm>
            <a:off x="6308035" y="3909392"/>
            <a:ext cx="251791" cy="583096"/>
          </a:xfrm>
          <a:prstGeom prst="upArrow">
            <a:avLst>
              <a:gd name="adj1" fmla="val 50000"/>
              <a:gd name="adj2" fmla="val 8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82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39FEF-080D-41C9-B081-A3181613711D}"/>
              </a:ext>
            </a:extLst>
          </p:cNvPr>
          <p:cNvSpPr>
            <a:spLocks noGrp="1"/>
          </p:cNvSpPr>
          <p:nvPr>
            <p:ph type="title"/>
          </p:nvPr>
        </p:nvSpPr>
        <p:spPr/>
        <p:txBody>
          <a:bodyPr>
            <a:normAutofit/>
          </a:bodyPr>
          <a:lstStyle/>
          <a:p>
            <a:r>
              <a:rPr lang="en-US" sz="4000" b="1" dirty="0"/>
              <a:t>After giving name click create key pair.</a:t>
            </a:r>
          </a:p>
        </p:txBody>
      </p:sp>
      <p:pic>
        <p:nvPicPr>
          <p:cNvPr id="4" name="Content Placeholder 3">
            <a:extLst>
              <a:ext uri="{FF2B5EF4-FFF2-40B4-BE49-F238E27FC236}">
                <a16:creationId xmlns:a16="http://schemas.microsoft.com/office/drawing/2014/main" id="{6EDC8026-4A0D-483D-A90D-4632A8EA00F2}"/>
              </a:ext>
            </a:extLst>
          </p:cNvPr>
          <p:cNvPicPr>
            <a:picLocks noGrp="1" noChangeAspect="1"/>
          </p:cNvPicPr>
          <p:nvPr>
            <p:ph idx="1"/>
          </p:nvPr>
        </p:nvPicPr>
        <p:blipFill>
          <a:blip r:embed="rId2"/>
          <a:stretch>
            <a:fillRect/>
          </a:stretch>
        </p:blipFill>
        <p:spPr>
          <a:xfrm>
            <a:off x="119269" y="2014330"/>
            <a:ext cx="11834191" cy="4289581"/>
          </a:xfrm>
          <a:prstGeom prst="rect">
            <a:avLst/>
          </a:prstGeom>
        </p:spPr>
      </p:pic>
    </p:spTree>
    <p:extLst>
      <p:ext uri="{BB962C8B-B14F-4D97-AF65-F5344CB8AC3E}">
        <p14:creationId xmlns:p14="http://schemas.microsoft.com/office/powerpoint/2010/main" val="4270234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F5601-F09F-412F-B6F8-24803E4B5F05}"/>
              </a:ext>
            </a:extLst>
          </p:cNvPr>
          <p:cNvSpPr>
            <a:spLocks noGrp="1"/>
          </p:cNvSpPr>
          <p:nvPr>
            <p:ph type="title"/>
          </p:nvPr>
        </p:nvSpPr>
        <p:spPr>
          <a:xfrm>
            <a:off x="516835" y="286603"/>
            <a:ext cx="10638845" cy="945849"/>
          </a:xfrm>
        </p:spPr>
        <p:txBody>
          <a:bodyPr>
            <a:normAutofit/>
          </a:bodyPr>
          <a:lstStyle/>
          <a:p>
            <a:r>
              <a:rPr lang="en-US" sz="2800" b="1" dirty="0"/>
              <a:t>Step 6: In the network settings, you can select an existing security group or create a new one as shown  below</a:t>
            </a:r>
          </a:p>
        </p:txBody>
      </p:sp>
      <p:pic>
        <p:nvPicPr>
          <p:cNvPr id="4" name="Content Placeholder 3">
            <a:extLst>
              <a:ext uri="{FF2B5EF4-FFF2-40B4-BE49-F238E27FC236}">
                <a16:creationId xmlns:a16="http://schemas.microsoft.com/office/drawing/2014/main" id="{50CE3AB2-5D15-4525-8E59-3572E0B889EE}"/>
              </a:ext>
            </a:extLst>
          </p:cNvPr>
          <p:cNvPicPr>
            <a:picLocks noGrp="1" noChangeAspect="1"/>
          </p:cNvPicPr>
          <p:nvPr>
            <p:ph idx="1"/>
          </p:nvPr>
        </p:nvPicPr>
        <p:blipFill>
          <a:blip r:embed="rId2"/>
          <a:stretch>
            <a:fillRect/>
          </a:stretch>
        </p:blipFill>
        <p:spPr>
          <a:xfrm>
            <a:off x="2667000" y="2305844"/>
            <a:ext cx="6858000" cy="3390900"/>
          </a:xfrm>
          <a:prstGeom prst="rect">
            <a:avLst/>
          </a:prstGeom>
        </p:spPr>
      </p:pic>
    </p:spTree>
    <p:extLst>
      <p:ext uri="{BB962C8B-B14F-4D97-AF65-F5344CB8AC3E}">
        <p14:creationId xmlns:p14="http://schemas.microsoft.com/office/powerpoint/2010/main" val="318389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40B6A9-A5BC-4B6C-9488-36CE4CB2D08D}"/>
              </a:ext>
            </a:extLst>
          </p:cNvPr>
          <p:cNvPicPr>
            <a:picLocks noChangeAspect="1"/>
          </p:cNvPicPr>
          <p:nvPr/>
        </p:nvPicPr>
        <p:blipFill>
          <a:blip r:embed="rId2"/>
          <a:stretch>
            <a:fillRect/>
          </a:stretch>
        </p:blipFill>
        <p:spPr>
          <a:xfrm>
            <a:off x="2981739" y="1987826"/>
            <a:ext cx="5923722" cy="2862470"/>
          </a:xfrm>
          <a:prstGeom prst="rect">
            <a:avLst/>
          </a:prstGeom>
        </p:spPr>
      </p:pic>
    </p:spTree>
    <p:extLst>
      <p:ext uri="{BB962C8B-B14F-4D97-AF65-F5344CB8AC3E}">
        <p14:creationId xmlns:p14="http://schemas.microsoft.com/office/powerpoint/2010/main" val="786588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86DD-3F4E-4274-B2BB-E8C8D377651F}"/>
              </a:ext>
            </a:extLst>
          </p:cNvPr>
          <p:cNvSpPr>
            <a:spLocks noGrp="1"/>
          </p:cNvSpPr>
          <p:nvPr>
            <p:ph type="title"/>
          </p:nvPr>
        </p:nvSpPr>
        <p:spPr>
          <a:xfrm>
            <a:off x="689113" y="238540"/>
            <a:ext cx="9210261" cy="1285460"/>
          </a:xfrm>
        </p:spPr>
        <p:txBody>
          <a:bodyPr>
            <a:normAutofit fontScale="90000"/>
          </a:bodyPr>
          <a:lstStyle/>
          <a:p>
            <a:r>
              <a:rPr lang="en-US" sz="3200" b="1" dirty="0"/>
              <a:t>Step7:Configure storage should be 30 Gib storage.</a:t>
            </a:r>
            <a:br>
              <a:rPr lang="en-US" sz="3200" b="1" dirty="0"/>
            </a:br>
            <a:br>
              <a:rPr lang="en-US" sz="3200" b="1" dirty="0"/>
            </a:br>
            <a:endParaRPr lang="en-US" sz="3200" b="1" dirty="0"/>
          </a:p>
        </p:txBody>
      </p:sp>
      <p:pic>
        <p:nvPicPr>
          <p:cNvPr id="4" name="Content Placeholder 3">
            <a:extLst>
              <a:ext uri="{FF2B5EF4-FFF2-40B4-BE49-F238E27FC236}">
                <a16:creationId xmlns:a16="http://schemas.microsoft.com/office/drawing/2014/main" id="{5F37D4F6-E69E-46A0-B3FD-EEA8A7F02196}"/>
              </a:ext>
            </a:extLst>
          </p:cNvPr>
          <p:cNvPicPr>
            <a:picLocks noGrp="1" noChangeAspect="1"/>
          </p:cNvPicPr>
          <p:nvPr>
            <p:ph idx="1"/>
          </p:nvPr>
        </p:nvPicPr>
        <p:blipFill>
          <a:blip r:embed="rId2"/>
          <a:stretch>
            <a:fillRect/>
          </a:stretch>
        </p:blipFill>
        <p:spPr>
          <a:xfrm>
            <a:off x="2667000" y="2353469"/>
            <a:ext cx="6858000" cy="3295650"/>
          </a:xfrm>
          <a:prstGeom prst="rect">
            <a:avLst/>
          </a:prstGeom>
        </p:spPr>
      </p:pic>
      <p:sp>
        <p:nvSpPr>
          <p:cNvPr id="5" name="Arrow: Up 4">
            <a:extLst>
              <a:ext uri="{FF2B5EF4-FFF2-40B4-BE49-F238E27FC236}">
                <a16:creationId xmlns:a16="http://schemas.microsoft.com/office/drawing/2014/main" id="{875EA488-4AA0-4674-8C39-734287F68D78}"/>
              </a:ext>
            </a:extLst>
          </p:cNvPr>
          <p:cNvSpPr/>
          <p:nvPr/>
        </p:nvSpPr>
        <p:spPr>
          <a:xfrm>
            <a:off x="1431235" y="3962400"/>
            <a:ext cx="331304" cy="583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3083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6FBBFC49-40F6-447B-8C19-D9861DDC10D7}"/>
              </a:ext>
            </a:extLst>
          </p:cNvPr>
          <p:cNvSpPr>
            <a:spLocks noGrp="1" noChangeArrowheads="1"/>
          </p:cNvSpPr>
          <p:nvPr>
            <p:ph type="title"/>
          </p:nvPr>
        </p:nvSpPr>
        <p:spPr bwMode="auto">
          <a:xfrm>
            <a:off x="689113" y="596484"/>
            <a:ext cx="10716951" cy="830997"/>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242424"/>
                </a:solidFill>
                <a:latin typeface="source-serif-pro"/>
              </a:rPr>
              <a:t>Step 8:</a:t>
            </a:r>
            <a:r>
              <a:rPr kumimoji="0" lang="en-US" altLang="en-US" sz="2400" b="0" i="0" u="none" strike="noStrike" cap="none" normalizeH="0" baseline="0" dirty="0">
                <a:ln>
                  <a:noFill/>
                </a:ln>
                <a:solidFill>
                  <a:srgbClr val="242424"/>
                </a:solidFill>
                <a:effectLst/>
                <a:latin typeface="source-serif-pro"/>
              </a:rPr>
              <a:t> In the summary you can review the setup configuration. Then, click </a:t>
            </a:r>
            <a:r>
              <a:rPr kumimoji="0" lang="en-US" altLang="en-US" sz="2400" b="0" i="0" u="none" strike="noStrike" cap="none" normalizeH="0" baseline="0" dirty="0">
                <a:ln>
                  <a:noFill/>
                </a:ln>
                <a:solidFill>
                  <a:srgbClr val="242424"/>
                </a:solidFill>
                <a:effectLst/>
                <a:latin typeface="source-code-pro"/>
              </a:rPr>
              <a:t>launch instance</a:t>
            </a:r>
            <a:r>
              <a:rPr kumimoji="0" lang="en-US" altLang="en-US" sz="2400" b="0" i="0" u="none" strike="noStrike" cap="none" normalizeH="0" baseline="0" dirty="0">
                <a:ln>
                  <a:noFill/>
                </a:ln>
                <a:solidFill>
                  <a:srgbClr val="242424"/>
                </a:solidFill>
                <a:effectLst/>
                <a:latin typeface="source-serif-pro"/>
              </a:rPr>
              <a:t> to start an EC2 instance.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5" name="Content Placeholder 4">
            <a:extLst>
              <a:ext uri="{FF2B5EF4-FFF2-40B4-BE49-F238E27FC236}">
                <a16:creationId xmlns:a16="http://schemas.microsoft.com/office/drawing/2014/main" id="{C695F6A2-BEF5-4588-B7F8-5754AF5E7A41}"/>
              </a:ext>
            </a:extLst>
          </p:cNvPr>
          <p:cNvPicPr>
            <a:picLocks noGrp="1" noChangeAspect="1"/>
          </p:cNvPicPr>
          <p:nvPr>
            <p:ph idx="1"/>
          </p:nvPr>
        </p:nvPicPr>
        <p:blipFill>
          <a:blip r:embed="rId2"/>
          <a:stretch>
            <a:fillRect/>
          </a:stretch>
        </p:blipFill>
        <p:spPr>
          <a:xfrm>
            <a:off x="46382" y="1762540"/>
            <a:ext cx="12099235" cy="4498976"/>
          </a:xfrm>
          <a:prstGeom prst="rect">
            <a:avLst/>
          </a:prstGeom>
        </p:spPr>
      </p:pic>
    </p:spTree>
    <p:extLst>
      <p:ext uri="{BB962C8B-B14F-4D97-AF65-F5344CB8AC3E}">
        <p14:creationId xmlns:p14="http://schemas.microsoft.com/office/powerpoint/2010/main" val="3346933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CFA2-864E-4816-BBC1-962A2F2656D1}"/>
              </a:ext>
            </a:extLst>
          </p:cNvPr>
          <p:cNvSpPr>
            <a:spLocks noGrp="1"/>
          </p:cNvSpPr>
          <p:nvPr>
            <p:ph type="title"/>
          </p:nvPr>
        </p:nvSpPr>
        <p:spPr>
          <a:xfrm>
            <a:off x="689113" y="286603"/>
            <a:ext cx="10466567" cy="1330162"/>
          </a:xfrm>
        </p:spPr>
        <p:txBody>
          <a:bodyPr>
            <a:noAutofit/>
          </a:bodyPr>
          <a:lstStyle/>
          <a:p>
            <a:r>
              <a:rPr lang="en-US" sz="2000" b="1" dirty="0"/>
              <a:t>Step 9: After launch the instance click on instance checkbox scroll down go to security and click security groups and go to Edit inbound rules.</a:t>
            </a:r>
            <a:br>
              <a:rPr lang="en-US" sz="2000" b="1" dirty="0"/>
            </a:br>
            <a:r>
              <a:rPr lang="en-US" sz="2000" b="1" dirty="0"/>
              <a:t> Add rules give port numbers (Jenkins:8080,8090, give anyone ) (Swiggy:3000),(Sonarqube:9000)</a:t>
            </a:r>
            <a:br>
              <a:rPr lang="en-US" sz="2000" b="1" dirty="0"/>
            </a:br>
            <a:endParaRPr lang="en-US" sz="2000" b="1" dirty="0"/>
          </a:p>
        </p:txBody>
      </p:sp>
      <p:pic>
        <p:nvPicPr>
          <p:cNvPr id="4" name="Content Placeholder 3">
            <a:extLst>
              <a:ext uri="{FF2B5EF4-FFF2-40B4-BE49-F238E27FC236}">
                <a16:creationId xmlns:a16="http://schemas.microsoft.com/office/drawing/2014/main" id="{79D7BDAE-E75C-45EC-A9E5-F1F99B7ECAA8}"/>
              </a:ext>
            </a:extLst>
          </p:cNvPr>
          <p:cNvPicPr>
            <a:picLocks noGrp="1" noChangeAspect="1"/>
          </p:cNvPicPr>
          <p:nvPr>
            <p:ph idx="1"/>
          </p:nvPr>
        </p:nvPicPr>
        <p:blipFill>
          <a:blip r:embed="rId2"/>
          <a:stretch>
            <a:fillRect/>
          </a:stretch>
        </p:blipFill>
        <p:spPr>
          <a:xfrm>
            <a:off x="838200" y="1918381"/>
            <a:ext cx="10515600" cy="4165825"/>
          </a:xfrm>
          <a:prstGeom prst="rect">
            <a:avLst/>
          </a:prstGeom>
        </p:spPr>
      </p:pic>
      <p:sp>
        <p:nvSpPr>
          <p:cNvPr id="5" name="Arrow: Up 4">
            <a:extLst>
              <a:ext uri="{FF2B5EF4-FFF2-40B4-BE49-F238E27FC236}">
                <a16:creationId xmlns:a16="http://schemas.microsoft.com/office/drawing/2014/main" id="{4DF36119-A9BB-4699-861B-B21CC45380B0}"/>
              </a:ext>
            </a:extLst>
          </p:cNvPr>
          <p:cNvSpPr/>
          <p:nvPr/>
        </p:nvSpPr>
        <p:spPr>
          <a:xfrm>
            <a:off x="4028661" y="4068418"/>
            <a:ext cx="251791" cy="58309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9702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6B46-E5FD-4FBB-906B-9252AC1C7E4B}"/>
              </a:ext>
            </a:extLst>
          </p:cNvPr>
          <p:cNvSpPr>
            <a:spLocks noGrp="1"/>
          </p:cNvSpPr>
          <p:nvPr>
            <p:ph type="title"/>
          </p:nvPr>
        </p:nvSpPr>
        <p:spPr>
          <a:xfrm>
            <a:off x="1097280" y="286603"/>
            <a:ext cx="10058400" cy="654301"/>
          </a:xfrm>
        </p:spPr>
        <p:txBody>
          <a:bodyPr>
            <a:normAutofit/>
          </a:bodyPr>
          <a:lstStyle/>
          <a:p>
            <a:r>
              <a:rPr lang="en-US" sz="3600" dirty="0"/>
              <a:t>Step 10:After adding Rules click Save Rules</a:t>
            </a:r>
          </a:p>
        </p:txBody>
      </p:sp>
      <p:pic>
        <p:nvPicPr>
          <p:cNvPr id="4" name="Content Placeholder 3">
            <a:extLst>
              <a:ext uri="{FF2B5EF4-FFF2-40B4-BE49-F238E27FC236}">
                <a16:creationId xmlns:a16="http://schemas.microsoft.com/office/drawing/2014/main" id="{31CE5B43-42A0-4484-80BF-36333C43353B}"/>
              </a:ext>
            </a:extLst>
          </p:cNvPr>
          <p:cNvPicPr>
            <a:picLocks noGrp="1" noChangeAspect="1"/>
          </p:cNvPicPr>
          <p:nvPr>
            <p:ph idx="1"/>
          </p:nvPr>
        </p:nvPicPr>
        <p:blipFill>
          <a:blip r:embed="rId2"/>
          <a:stretch>
            <a:fillRect/>
          </a:stretch>
        </p:blipFill>
        <p:spPr>
          <a:xfrm>
            <a:off x="1" y="1762539"/>
            <a:ext cx="12192000" cy="4518992"/>
          </a:xfrm>
          <a:prstGeom prst="rect">
            <a:avLst/>
          </a:prstGeom>
        </p:spPr>
      </p:pic>
    </p:spTree>
    <p:extLst>
      <p:ext uri="{BB962C8B-B14F-4D97-AF65-F5344CB8AC3E}">
        <p14:creationId xmlns:p14="http://schemas.microsoft.com/office/powerpoint/2010/main" val="24519171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76CA-2490-4BC4-B494-26990546B19E}"/>
              </a:ext>
            </a:extLst>
          </p:cNvPr>
          <p:cNvSpPr>
            <a:spLocks noGrp="1"/>
          </p:cNvSpPr>
          <p:nvPr>
            <p:ph type="title"/>
          </p:nvPr>
        </p:nvSpPr>
        <p:spPr>
          <a:xfrm>
            <a:off x="318052" y="365126"/>
            <a:ext cx="11035748" cy="602283"/>
          </a:xfrm>
        </p:spPr>
        <p:txBody>
          <a:bodyPr>
            <a:normAutofit fontScale="90000"/>
          </a:bodyPr>
          <a:lstStyle/>
          <a:p>
            <a:r>
              <a:rPr lang="en-US" sz="4000" dirty="0"/>
              <a:t>                        </a:t>
            </a:r>
            <a:r>
              <a:rPr lang="en-US" sz="4000" b="1" dirty="0"/>
              <a:t>Jenkins Installation Path</a:t>
            </a:r>
          </a:p>
        </p:txBody>
      </p:sp>
      <p:sp>
        <p:nvSpPr>
          <p:cNvPr id="3" name="Content Placeholder 2">
            <a:extLst>
              <a:ext uri="{FF2B5EF4-FFF2-40B4-BE49-F238E27FC236}">
                <a16:creationId xmlns:a16="http://schemas.microsoft.com/office/drawing/2014/main" id="{8C6D5086-0AAF-4ABE-BB00-466639C61CDC}"/>
              </a:ext>
            </a:extLst>
          </p:cNvPr>
          <p:cNvSpPr>
            <a:spLocks noGrp="1"/>
          </p:cNvSpPr>
          <p:nvPr>
            <p:ph idx="1"/>
          </p:nvPr>
        </p:nvSpPr>
        <p:spPr>
          <a:xfrm>
            <a:off x="92765" y="1258958"/>
            <a:ext cx="12099235" cy="5486399"/>
          </a:xfrm>
        </p:spPr>
        <p:txBody>
          <a:bodyPr>
            <a:normAutofit/>
          </a:bodyPr>
          <a:lstStyle/>
          <a:p>
            <a:pPr marL="0" indent="0">
              <a:buNone/>
            </a:pPr>
            <a:r>
              <a:rPr lang="en-US" dirty="0" err="1"/>
              <a:t>sudo</a:t>
            </a:r>
            <a:r>
              <a:rPr lang="en-US" dirty="0"/>
              <a:t> </a:t>
            </a:r>
            <a:r>
              <a:rPr lang="en-US" dirty="0" err="1"/>
              <a:t>wget</a:t>
            </a:r>
            <a:r>
              <a:rPr lang="en-US" dirty="0"/>
              <a:t> -O /</a:t>
            </a:r>
            <a:r>
              <a:rPr lang="en-US" dirty="0" err="1"/>
              <a:t>usr</a:t>
            </a:r>
            <a:r>
              <a:rPr lang="en-US" dirty="0"/>
              <a:t>/share/keyrings/</a:t>
            </a:r>
            <a:r>
              <a:rPr lang="en-US" dirty="0" err="1"/>
              <a:t>jenkins-keyring.asc</a:t>
            </a:r>
            <a:r>
              <a:rPr lang="en-US" dirty="0"/>
              <a:t> \</a:t>
            </a:r>
            <a:br>
              <a:rPr lang="en-US" dirty="0"/>
            </a:br>
            <a:r>
              <a:rPr lang="en-US" dirty="0">
                <a:hlinkClick r:id="rId2" tooltip="https://pkg.jenkins.io/debian-stable/jenkins.io-2023.key"/>
              </a:rPr>
              <a:t>https://pkg.jenkins.io/debian-stable/jenkins.io-2023.key</a:t>
            </a:r>
            <a:endParaRPr lang="en-US" dirty="0"/>
          </a:p>
          <a:p>
            <a:pPr marL="0" indent="0">
              <a:buNone/>
            </a:pPr>
            <a:r>
              <a:rPr lang="en-US" dirty="0"/>
              <a:t>echo "deb [signed-by=/</a:t>
            </a:r>
            <a:r>
              <a:rPr lang="en-US" dirty="0" err="1"/>
              <a:t>usr</a:t>
            </a:r>
            <a:r>
              <a:rPr lang="en-US" dirty="0"/>
              <a:t>/share/keyrings/</a:t>
            </a:r>
            <a:r>
              <a:rPr lang="en-US" dirty="0" err="1"/>
              <a:t>jenkins-keyring.asc</a:t>
            </a:r>
            <a:r>
              <a:rPr lang="en-US" dirty="0"/>
              <a:t>]" \</a:t>
            </a:r>
            <a:br>
              <a:rPr lang="en-US" dirty="0"/>
            </a:br>
            <a:r>
              <a:rPr lang="en-US" dirty="0">
                <a:hlinkClick r:id="rId3" tooltip="https://pkg.jenkins.io/debian-stable"/>
              </a:rPr>
              <a:t>https://pkg.jenkins.io/debian-stable</a:t>
            </a:r>
            <a:r>
              <a:rPr lang="en-US" dirty="0"/>
              <a:t> binary/ | </a:t>
            </a:r>
            <a:r>
              <a:rPr lang="en-US" dirty="0" err="1"/>
              <a:t>sudo</a:t>
            </a:r>
            <a:r>
              <a:rPr lang="en-US" dirty="0"/>
              <a:t> tee \</a:t>
            </a:r>
            <a:br>
              <a:rPr lang="en-US" dirty="0"/>
            </a:br>
            <a:r>
              <a:rPr lang="en-US" dirty="0"/>
              <a:t>    /</a:t>
            </a:r>
            <a:r>
              <a:rPr lang="en-US" dirty="0" err="1"/>
              <a:t>etc</a:t>
            </a:r>
            <a:r>
              <a:rPr lang="en-US" dirty="0"/>
              <a:t>/apt/</a:t>
            </a:r>
            <a:r>
              <a:rPr lang="en-US" dirty="0" err="1"/>
              <a:t>sources.list.d</a:t>
            </a:r>
            <a:r>
              <a:rPr lang="en-US" dirty="0"/>
              <a:t>/</a:t>
            </a:r>
            <a:r>
              <a:rPr lang="en-US" dirty="0" err="1"/>
              <a:t>jenkins.list</a:t>
            </a:r>
            <a:r>
              <a:rPr lang="en-US" dirty="0"/>
              <a:t> &gt; /dev/null</a:t>
            </a:r>
          </a:p>
          <a:p>
            <a:pPr marL="0" indent="0">
              <a:buNone/>
            </a:pPr>
            <a:r>
              <a:rPr lang="en-US" dirty="0" err="1"/>
              <a:t>sudo</a:t>
            </a:r>
            <a:r>
              <a:rPr lang="en-US" dirty="0"/>
              <a:t> apt-get update</a:t>
            </a:r>
          </a:p>
          <a:p>
            <a:pPr marL="0" indent="0">
              <a:buNone/>
            </a:pPr>
            <a:r>
              <a:rPr lang="en-US" dirty="0" err="1"/>
              <a:t>sudo</a:t>
            </a:r>
            <a:r>
              <a:rPr lang="en-US" dirty="0"/>
              <a:t> apt-get install </a:t>
            </a:r>
            <a:r>
              <a:rPr lang="en-US" dirty="0" err="1"/>
              <a:t>fontconfig</a:t>
            </a:r>
            <a:r>
              <a:rPr lang="en-US" dirty="0"/>
              <a:t> openjdk-17-jre</a:t>
            </a:r>
          </a:p>
          <a:p>
            <a:pPr marL="0" indent="0">
              <a:buNone/>
            </a:pPr>
            <a:r>
              <a:rPr lang="en-US" dirty="0" err="1"/>
              <a:t>sudo</a:t>
            </a:r>
            <a:r>
              <a:rPr lang="en-US" dirty="0"/>
              <a:t> apt-get install </a:t>
            </a:r>
            <a:r>
              <a:rPr lang="en-US" dirty="0" err="1"/>
              <a:t>jenkins</a:t>
            </a:r>
            <a:r>
              <a:rPr lang="en-US" dirty="0"/>
              <a:t> </a:t>
            </a:r>
          </a:p>
          <a:p>
            <a:pPr marL="0" indent="0">
              <a:buNone/>
            </a:pPr>
            <a:r>
              <a:rPr lang="en-US" dirty="0" err="1"/>
              <a:t>sudo</a:t>
            </a:r>
            <a:r>
              <a:rPr lang="en-US" dirty="0"/>
              <a:t> </a:t>
            </a:r>
            <a:r>
              <a:rPr lang="en-US" dirty="0" err="1"/>
              <a:t>systemctl</a:t>
            </a:r>
            <a:r>
              <a:rPr lang="en-US" dirty="0"/>
              <a:t> start </a:t>
            </a:r>
            <a:r>
              <a:rPr lang="en-US" dirty="0" err="1"/>
              <a:t>jenkins</a:t>
            </a:r>
            <a:br>
              <a:rPr lang="en-US" dirty="0"/>
            </a:br>
            <a:r>
              <a:rPr lang="en-US" dirty="0" err="1"/>
              <a:t>sudo</a:t>
            </a:r>
            <a:r>
              <a:rPr lang="en-US" dirty="0"/>
              <a:t> </a:t>
            </a:r>
            <a:r>
              <a:rPr lang="en-US" dirty="0" err="1"/>
              <a:t>systemctl</a:t>
            </a:r>
            <a:r>
              <a:rPr lang="en-US" dirty="0"/>
              <a:t> enable </a:t>
            </a:r>
            <a:r>
              <a:rPr lang="en-US" dirty="0" err="1"/>
              <a:t>jenkins</a:t>
            </a:r>
            <a:br>
              <a:rPr lang="en-US" dirty="0"/>
            </a:br>
            <a:r>
              <a:rPr lang="en-US" dirty="0" err="1"/>
              <a:t>sudo</a:t>
            </a:r>
            <a:r>
              <a:rPr lang="en-US" dirty="0"/>
              <a:t> </a:t>
            </a:r>
            <a:r>
              <a:rPr lang="en-US" dirty="0" err="1"/>
              <a:t>systemctl</a:t>
            </a:r>
            <a:r>
              <a:rPr lang="en-US" dirty="0"/>
              <a:t> status </a:t>
            </a:r>
            <a:r>
              <a:rPr lang="en-US" dirty="0" err="1"/>
              <a:t>jenkins</a:t>
            </a:r>
            <a:endParaRPr lang="en-US" dirty="0"/>
          </a:p>
          <a:p>
            <a:pPr marL="0" indent="0">
              <a:buNone/>
            </a:pPr>
            <a:endParaRPr lang="en-US" dirty="0"/>
          </a:p>
        </p:txBody>
      </p:sp>
    </p:spTree>
    <p:extLst>
      <p:ext uri="{BB962C8B-B14F-4D97-AF65-F5344CB8AC3E}">
        <p14:creationId xmlns:p14="http://schemas.microsoft.com/office/powerpoint/2010/main" val="2042783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82D2-F211-49C3-80ED-25626841EBC2}"/>
              </a:ext>
            </a:extLst>
          </p:cNvPr>
          <p:cNvSpPr>
            <a:spLocks noGrp="1"/>
          </p:cNvSpPr>
          <p:nvPr>
            <p:ph type="title"/>
          </p:nvPr>
        </p:nvSpPr>
        <p:spPr>
          <a:xfrm>
            <a:off x="838200" y="365125"/>
            <a:ext cx="10515600" cy="814318"/>
          </a:xfrm>
        </p:spPr>
        <p:txBody>
          <a:bodyPr>
            <a:normAutofit/>
          </a:bodyPr>
          <a:lstStyle/>
          <a:p>
            <a:r>
              <a:rPr lang="en-US" sz="3600" b="1" dirty="0"/>
              <a:t>Maven Installation Path</a:t>
            </a:r>
          </a:p>
        </p:txBody>
      </p:sp>
      <p:sp>
        <p:nvSpPr>
          <p:cNvPr id="3" name="Content Placeholder 2">
            <a:extLst>
              <a:ext uri="{FF2B5EF4-FFF2-40B4-BE49-F238E27FC236}">
                <a16:creationId xmlns:a16="http://schemas.microsoft.com/office/drawing/2014/main" id="{7689B3FE-4661-42D9-B72A-85E0DBD6AA0B}"/>
              </a:ext>
            </a:extLst>
          </p:cNvPr>
          <p:cNvSpPr>
            <a:spLocks noGrp="1"/>
          </p:cNvSpPr>
          <p:nvPr>
            <p:ph idx="1"/>
          </p:nvPr>
        </p:nvSpPr>
        <p:spPr>
          <a:xfrm>
            <a:off x="0" y="1272210"/>
            <a:ext cx="12192000" cy="5585790"/>
          </a:xfrm>
        </p:spPr>
        <p:txBody>
          <a:bodyPr/>
          <a:lstStyle/>
          <a:p>
            <a:pPr marL="0" indent="0">
              <a:buNone/>
            </a:pPr>
            <a:r>
              <a:rPr lang="en-US" dirty="0" err="1"/>
              <a:t>sudo</a:t>
            </a:r>
            <a:r>
              <a:rPr lang="en-US" dirty="0"/>
              <a:t> </a:t>
            </a:r>
            <a:r>
              <a:rPr lang="en-US" dirty="0" err="1"/>
              <a:t>systemctl</a:t>
            </a:r>
            <a:r>
              <a:rPr lang="en-US" dirty="0"/>
              <a:t> daemon-reload</a:t>
            </a:r>
            <a:br>
              <a:rPr lang="en-US" dirty="0"/>
            </a:br>
            <a:r>
              <a:rPr lang="en-US" dirty="0" err="1"/>
              <a:t>sudo</a:t>
            </a:r>
            <a:r>
              <a:rPr lang="en-US" dirty="0"/>
              <a:t> </a:t>
            </a:r>
            <a:r>
              <a:rPr lang="en-US" dirty="0" err="1"/>
              <a:t>systemctl</a:t>
            </a:r>
            <a:r>
              <a:rPr lang="en-US" dirty="0"/>
              <a:t> restart </a:t>
            </a:r>
            <a:r>
              <a:rPr lang="en-US" dirty="0" err="1"/>
              <a:t>jenkins.service</a:t>
            </a:r>
            <a:br>
              <a:rPr lang="en-US" dirty="0"/>
            </a:br>
            <a:r>
              <a:rPr lang="en-US" dirty="0" err="1"/>
              <a:t>sudo</a:t>
            </a:r>
            <a:r>
              <a:rPr lang="en-US" dirty="0"/>
              <a:t> </a:t>
            </a:r>
            <a:r>
              <a:rPr lang="en-US" dirty="0" err="1"/>
              <a:t>systemctl</a:t>
            </a:r>
            <a:r>
              <a:rPr lang="en-US" dirty="0"/>
              <a:t> status  </a:t>
            </a:r>
            <a:r>
              <a:rPr lang="en-US" dirty="0" err="1"/>
              <a:t>jenkins.service</a:t>
            </a:r>
            <a:r>
              <a:rPr lang="en-US" dirty="0"/>
              <a:t>-----&gt;</a:t>
            </a:r>
            <a:r>
              <a:rPr lang="en-US" b="1" dirty="0"/>
              <a:t>once you can stop the instance again       start the same instance By using this Commands</a:t>
            </a:r>
          </a:p>
          <a:p>
            <a:pPr marL="0" indent="0">
              <a:buNone/>
            </a:pPr>
            <a:endParaRPr lang="en-US" dirty="0"/>
          </a:p>
          <a:p>
            <a:pPr marL="0" indent="0">
              <a:buNone/>
            </a:pPr>
            <a:r>
              <a:rPr lang="es-ES" dirty="0"/>
              <a:t>sudo </a:t>
            </a:r>
            <a:r>
              <a:rPr lang="es-ES" dirty="0" err="1"/>
              <a:t>apt</a:t>
            </a:r>
            <a:r>
              <a:rPr lang="es-ES" dirty="0"/>
              <a:t> </a:t>
            </a:r>
            <a:r>
              <a:rPr lang="es-ES" dirty="0" err="1"/>
              <a:t>install</a:t>
            </a:r>
            <a:r>
              <a:rPr lang="es-ES" dirty="0"/>
              <a:t> </a:t>
            </a:r>
            <a:r>
              <a:rPr lang="es-ES" dirty="0" err="1"/>
              <a:t>maven</a:t>
            </a:r>
            <a:r>
              <a:rPr lang="es-ES" dirty="0"/>
              <a:t> -y</a:t>
            </a:r>
            <a:br>
              <a:rPr lang="es-ES" dirty="0"/>
            </a:br>
            <a:r>
              <a:rPr lang="es-ES" dirty="0" err="1"/>
              <a:t>mvn</a:t>
            </a:r>
            <a:r>
              <a:rPr lang="es-ES" dirty="0"/>
              <a:t> –versión---&gt; </a:t>
            </a:r>
            <a:r>
              <a:rPr lang="es-ES" dirty="0" err="1"/>
              <a:t>For</a:t>
            </a:r>
            <a:r>
              <a:rPr lang="es-ES" dirty="0"/>
              <a:t> </a:t>
            </a:r>
            <a:r>
              <a:rPr lang="es-ES" dirty="0" err="1"/>
              <a:t>checking</a:t>
            </a:r>
            <a:r>
              <a:rPr lang="es-ES" dirty="0"/>
              <a:t> Maven </a:t>
            </a:r>
            <a:r>
              <a:rPr lang="es-ES" dirty="0" err="1"/>
              <a:t>version</a:t>
            </a:r>
            <a:endParaRPr lang="en-US" dirty="0"/>
          </a:p>
        </p:txBody>
      </p:sp>
    </p:spTree>
    <p:extLst>
      <p:ext uri="{BB962C8B-B14F-4D97-AF65-F5344CB8AC3E}">
        <p14:creationId xmlns:p14="http://schemas.microsoft.com/office/powerpoint/2010/main" val="2941952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5D723-387B-4CFA-A7E4-E2F2F15CEC05}"/>
              </a:ext>
            </a:extLst>
          </p:cNvPr>
          <p:cNvSpPr>
            <a:spLocks noGrp="1"/>
          </p:cNvSpPr>
          <p:nvPr>
            <p:ph type="title"/>
          </p:nvPr>
        </p:nvSpPr>
        <p:spPr>
          <a:xfrm>
            <a:off x="159027" y="365126"/>
            <a:ext cx="11807686" cy="787813"/>
          </a:xfrm>
        </p:spPr>
        <p:txBody>
          <a:bodyPr>
            <a:normAutofit/>
          </a:bodyPr>
          <a:lstStyle/>
          <a:p>
            <a:r>
              <a:rPr lang="en-US" sz="3200" b="1" dirty="0"/>
              <a:t>                       Docker Installation Path</a:t>
            </a:r>
          </a:p>
        </p:txBody>
      </p:sp>
      <p:sp>
        <p:nvSpPr>
          <p:cNvPr id="3" name="Content Placeholder 2">
            <a:extLst>
              <a:ext uri="{FF2B5EF4-FFF2-40B4-BE49-F238E27FC236}">
                <a16:creationId xmlns:a16="http://schemas.microsoft.com/office/drawing/2014/main" id="{2CCC3989-C39C-44AD-8257-E75BD3CD4603}"/>
              </a:ext>
            </a:extLst>
          </p:cNvPr>
          <p:cNvSpPr>
            <a:spLocks noGrp="1"/>
          </p:cNvSpPr>
          <p:nvPr>
            <p:ph idx="1"/>
          </p:nvPr>
        </p:nvSpPr>
        <p:spPr>
          <a:xfrm>
            <a:off x="0" y="1152938"/>
            <a:ext cx="12192000" cy="5705061"/>
          </a:xfrm>
        </p:spPr>
        <p:txBody>
          <a:bodyPr>
            <a:normAutofit/>
          </a:bodyPr>
          <a:lstStyle/>
          <a:p>
            <a:pPr marL="0" indent="0">
              <a:buNone/>
            </a:pPr>
            <a:r>
              <a:rPr lang="en-US" sz="3200" dirty="0" err="1"/>
              <a:t>sudo</a:t>
            </a:r>
            <a:r>
              <a:rPr lang="en-US" sz="3200" dirty="0"/>
              <a:t> apt-get update</a:t>
            </a:r>
            <a:br>
              <a:rPr lang="en-US" sz="3200" dirty="0"/>
            </a:br>
            <a:r>
              <a:rPr lang="en-US" sz="3200" dirty="0" err="1"/>
              <a:t>sudo</a:t>
            </a:r>
            <a:r>
              <a:rPr lang="en-US" sz="3200" dirty="0"/>
              <a:t> apt-get install docker.io -y</a:t>
            </a:r>
            <a:br>
              <a:rPr lang="en-US" sz="3200" dirty="0"/>
            </a:br>
            <a:r>
              <a:rPr lang="en-US" sz="3200" dirty="0" err="1"/>
              <a:t>sudo</a:t>
            </a:r>
            <a:r>
              <a:rPr lang="en-US" sz="3200" dirty="0"/>
              <a:t> </a:t>
            </a:r>
            <a:r>
              <a:rPr lang="en-US" sz="3200" dirty="0" err="1"/>
              <a:t>usermod</a:t>
            </a:r>
            <a:r>
              <a:rPr lang="en-US" sz="3200" dirty="0"/>
              <a:t> -</a:t>
            </a:r>
            <a:r>
              <a:rPr lang="en-US" sz="3200" dirty="0" err="1"/>
              <a:t>aG</a:t>
            </a:r>
            <a:r>
              <a:rPr lang="en-US" sz="3200" dirty="0"/>
              <a:t> docker $USER</a:t>
            </a:r>
            <a:br>
              <a:rPr lang="en-US" sz="3200" dirty="0"/>
            </a:br>
            <a:r>
              <a:rPr lang="en-US" sz="3200" dirty="0" err="1"/>
              <a:t>newgrp</a:t>
            </a:r>
            <a:r>
              <a:rPr lang="en-US" sz="3200" dirty="0"/>
              <a:t> docker</a:t>
            </a:r>
            <a:br>
              <a:rPr lang="en-US" sz="3200" dirty="0"/>
            </a:br>
            <a:r>
              <a:rPr lang="en-US" sz="3200" dirty="0" err="1"/>
              <a:t>sudo</a:t>
            </a:r>
            <a:r>
              <a:rPr lang="en-US" sz="3200" dirty="0"/>
              <a:t> </a:t>
            </a:r>
            <a:r>
              <a:rPr lang="en-US" sz="3200" dirty="0" err="1"/>
              <a:t>chmod</a:t>
            </a:r>
            <a:r>
              <a:rPr lang="en-US" sz="3200" dirty="0"/>
              <a:t> 777 /var/run/</a:t>
            </a:r>
            <a:r>
              <a:rPr lang="en-US" sz="3200" dirty="0" err="1"/>
              <a:t>docker.sock</a:t>
            </a:r>
            <a:endParaRPr lang="en-US" sz="3200" dirty="0"/>
          </a:p>
          <a:p>
            <a:pPr marL="0" indent="0">
              <a:buNone/>
            </a:pPr>
            <a:r>
              <a:rPr lang="en-US" sz="3200" dirty="0"/>
              <a:t>docker run -d --name sonar -p 9000:9000 </a:t>
            </a:r>
            <a:r>
              <a:rPr lang="en-US" sz="3200" dirty="0" err="1"/>
              <a:t>sonarqube:lts-community</a:t>
            </a:r>
            <a:endParaRPr lang="en-US" sz="3200" dirty="0"/>
          </a:p>
          <a:p>
            <a:pPr marL="0" indent="0">
              <a:buNone/>
            </a:pPr>
            <a:r>
              <a:rPr lang="en-US" sz="3200" dirty="0"/>
              <a:t>docker run -it --name sonar -p 9000:9000 </a:t>
            </a:r>
            <a:r>
              <a:rPr lang="en-US" sz="3200" dirty="0" err="1"/>
              <a:t>sonarqube:lts-community</a:t>
            </a:r>
            <a:endParaRPr lang="en-US" sz="3200" dirty="0"/>
          </a:p>
          <a:p>
            <a:pPr marL="0" indent="0">
              <a:buNone/>
            </a:pPr>
            <a:r>
              <a:rPr lang="en-US" sz="3200" dirty="0"/>
              <a:t>-d---&gt;Detached Mode(</a:t>
            </a:r>
            <a:r>
              <a:rPr lang="en-US" sz="3200" dirty="0" err="1"/>
              <a:t>BackEnd</a:t>
            </a:r>
            <a:r>
              <a:rPr lang="en-US" sz="3200" dirty="0"/>
              <a:t> Process)</a:t>
            </a:r>
          </a:p>
          <a:p>
            <a:pPr marL="0" indent="0">
              <a:buNone/>
            </a:pPr>
            <a:r>
              <a:rPr lang="en-US" sz="3200" dirty="0"/>
              <a:t>-it---&gt;</a:t>
            </a:r>
            <a:r>
              <a:rPr lang="en-US" sz="3200" dirty="0" err="1"/>
              <a:t>Iteractive</a:t>
            </a:r>
            <a:r>
              <a:rPr lang="en-US" sz="3200" dirty="0"/>
              <a:t> Mode(</a:t>
            </a:r>
            <a:r>
              <a:rPr lang="en-US" sz="3200" dirty="0" err="1"/>
              <a:t>FrontEnd</a:t>
            </a:r>
            <a:r>
              <a:rPr lang="en-US" sz="3200" dirty="0"/>
              <a:t> Process)</a:t>
            </a:r>
          </a:p>
          <a:p>
            <a:pPr marL="0" indent="0">
              <a:buNone/>
            </a:pPr>
            <a:r>
              <a:rPr lang="en-US" sz="3200" b="1" dirty="0"/>
              <a:t> </a:t>
            </a:r>
            <a:r>
              <a:rPr lang="en-US" sz="2400" b="1" dirty="0"/>
              <a:t>After Applying This Commands</a:t>
            </a:r>
            <a:br>
              <a:rPr lang="en-US" sz="2400" b="1" dirty="0"/>
            </a:br>
            <a:r>
              <a:rPr lang="en-US" sz="2400" b="1" dirty="0"/>
              <a:t>copy Public Ip and take 2 New Tabs Paste give port numbers you have given in Security Rules</a:t>
            </a:r>
          </a:p>
          <a:p>
            <a:pPr marL="0" indent="0">
              <a:buNone/>
            </a:pPr>
            <a:endParaRPr lang="en-US" sz="3200" b="1" dirty="0"/>
          </a:p>
          <a:p>
            <a:pPr marL="0" indent="0">
              <a:buNone/>
            </a:pPr>
            <a:endParaRPr lang="en-US" sz="3200" dirty="0"/>
          </a:p>
        </p:txBody>
      </p:sp>
    </p:spTree>
    <p:extLst>
      <p:ext uri="{BB962C8B-B14F-4D97-AF65-F5344CB8AC3E}">
        <p14:creationId xmlns:p14="http://schemas.microsoft.com/office/powerpoint/2010/main" val="32244896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02C8-25FC-4ACB-914C-9A69576CE8D2}"/>
              </a:ext>
            </a:extLst>
          </p:cNvPr>
          <p:cNvSpPr>
            <a:spLocks noGrp="1"/>
          </p:cNvSpPr>
          <p:nvPr>
            <p:ph type="title"/>
          </p:nvPr>
        </p:nvSpPr>
        <p:spPr>
          <a:xfrm>
            <a:off x="198785" y="223836"/>
            <a:ext cx="12125738" cy="914401"/>
          </a:xfrm>
        </p:spPr>
        <p:txBody>
          <a:bodyPr>
            <a:normAutofit/>
          </a:bodyPr>
          <a:lstStyle/>
          <a:p>
            <a:r>
              <a:rPr lang="en-US" sz="2800" b="1" dirty="0"/>
              <a:t>Step 11:Unlock Jenkins page will appear which requires an administrator password </a:t>
            </a:r>
            <a:br>
              <a:rPr lang="en-US" sz="2800" b="1" dirty="0"/>
            </a:br>
            <a:r>
              <a:rPr lang="en-US" sz="2800" b="1" dirty="0"/>
              <a:t>by using </a:t>
            </a:r>
            <a:r>
              <a:rPr lang="en-US" sz="2800" b="1" dirty="0" err="1"/>
              <a:t>sudo</a:t>
            </a:r>
            <a:r>
              <a:rPr lang="en-US" sz="2800" b="1" dirty="0"/>
              <a:t> cat copy the Red letters as shown below.</a:t>
            </a:r>
          </a:p>
        </p:txBody>
      </p:sp>
      <p:graphicFrame>
        <p:nvGraphicFramePr>
          <p:cNvPr id="7" name="Content Placeholder 6">
            <a:extLst>
              <a:ext uri="{FF2B5EF4-FFF2-40B4-BE49-F238E27FC236}">
                <a16:creationId xmlns:a16="http://schemas.microsoft.com/office/drawing/2014/main" id="{E5D25866-731B-4CA9-9A15-2B8565023779}"/>
              </a:ext>
            </a:extLst>
          </p:cNvPr>
          <p:cNvGraphicFramePr>
            <a:graphicFrameLocks noGrp="1"/>
          </p:cNvGraphicFramePr>
          <p:nvPr>
            <p:ph idx="1"/>
            <p:extLst>
              <p:ext uri="{D42A27DB-BD31-4B8C-83A1-F6EECF244321}">
                <p14:modId xmlns:p14="http://schemas.microsoft.com/office/powerpoint/2010/main" val="940912533"/>
              </p:ext>
            </p:extLst>
          </p:nvPr>
        </p:nvGraphicFramePr>
        <p:xfrm>
          <a:off x="198438" y="1138237"/>
          <a:ext cx="11993562" cy="5719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F79E83C4-9B3E-4C9C-BF40-550169AF7D8F}"/>
              </a:ext>
            </a:extLst>
          </p:cNvPr>
          <p:cNvPicPr>
            <a:picLocks noChangeAspect="1"/>
          </p:cNvPicPr>
          <p:nvPr/>
        </p:nvPicPr>
        <p:blipFill>
          <a:blip r:embed="rId7"/>
          <a:stretch>
            <a:fillRect/>
          </a:stretch>
        </p:blipFill>
        <p:spPr>
          <a:xfrm>
            <a:off x="1" y="1316338"/>
            <a:ext cx="11993561" cy="4969565"/>
          </a:xfrm>
          <a:prstGeom prst="rect">
            <a:avLst/>
          </a:prstGeom>
        </p:spPr>
      </p:pic>
      <p:sp>
        <p:nvSpPr>
          <p:cNvPr id="11" name="Arrow: Down 10">
            <a:extLst>
              <a:ext uri="{FF2B5EF4-FFF2-40B4-BE49-F238E27FC236}">
                <a16:creationId xmlns:a16="http://schemas.microsoft.com/office/drawing/2014/main" id="{074F5E7B-D573-481F-B774-DB6A95EAA614}"/>
              </a:ext>
            </a:extLst>
          </p:cNvPr>
          <p:cNvSpPr/>
          <p:nvPr/>
        </p:nvSpPr>
        <p:spPr>
          <a:xfrm>
            <a:off x="6414052" y="2623931"/>
            <a:ext cx="484632" cy="9011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48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E9A3-5D84-4298-87E4-B9FE67A35A3F}"/>
              </a:ext>
            </a:extLst>
          </p:cNvPr>
          <p:cNvSpPr>
            <a:spLocks noGrp="1"/>
          </p:cNvSpPr>
          <p:nvPr>
            <p:ph type="title"/>
          </p:nvPr>
        </p:nvSpPr>
        <p:spPr/>
        <p:txBody>
          <a:bodyPr>
            <a:normAutofit/>
          </a:bodyPr>
          <a:lstStyle/>
          <a:p>
            <a:r>
              <a:rPr lang="en-US" sz="2800" b="1" dirty="0"/>
              <a:t>Step 12:After unlocking Jenkins, the Customize Jenkins page appears. Select Install suggested plugins</a:t>
            </a:r>
            <a:br>
              <a:rPr lang="en-US" sz="2800" b="1" dirty="0"/>
            </a:br>
            <a:endParaRPr lang="en-US" sz="2800" b="1" dirty="0"/>
          </a:p>
        </p:txBody>
      </p:sp>
      <p:pic>
        <p:nvPicPr>
          <p:cNvPr id="4" name="Content Placeholder 3">
            <a:extLst>
              <a:ext uri="{FF2B5EF4-FFF2-40B4-BE49-F238E27FC236}">
                <a16:creationId xmlns:a16="http://schemas.microsoft.com/office/drawing/2014/main" id="{631201D1-0C3F-45D3-99FB-0D7F9B079E88}"/>
              </a:ext>
            </a:extLst>
          </p:cNvPr>
          <p:cNvPicPr>
            <a:picLocks noGrp="1" noChangeAspect="1"/>
          </p:cNvPicPr>
          <p:nvPr>
            <p:ph idx="1"/>
          </p:nvPr>
        </p:nvPicPr>
        <p:blipFill>
          <a:blip r:embed="rId2"/>
          <a:stretch>
            <a:fillRect/>
          </a:stretch>
        </p:blipFill>
        <p:spPr>
          <a:xfrm>
            <a:off x="838200" y="2093843"/>
            <a:ext cx="10515600" cy="4532244"/>
          </a:xfrm>
          <a:prstGeom prst="rect">
            <a:avLst/>
          </a:prstGeom>
        </p:spPr>
      </p:pic>
    </p:spTree>
    <p:extLst>
      <p:ext uri="{BB962C8B-B14F-4D97-AF65-F5344CB8AC3E}">
        <p14:creationId xmlns:p14="http://schemas.microsoft.com/office/powerpoint/2010/main" val="4049234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8E1E-B73B-4AD7-B196-BEE44B62C548}"/>
              </a:ext>
            </a:extLst>
          </p:cNvPr>
          <p:cNvSpPr>
            <a:spLocks noGrp="1"/>
          </p:cNvSpPr>
          <p:nvPr>
            <p:ph type="title"/>
          </p:nvPr>
        </p:nvSpPr>
        <p:spPr>
          <a:xfrm>
            <a:off x="516835" y="365125"/>
            <a:ext cx="11012556" cy="854075"/>
          </a:xfrm>
        </p:spPr>
        <p:txBody>
          <a:bodyPr>
            <a:normAutofit fontScale="90000"/>
          </a:bodyPr>
          <a:lstStyle/>
          <a:p>
            <a:r>
              <a:rPr lang="en-US" sz="2800" b="1" dirty="0"/>
              <a:t>Step 13:After plugins are install Create First Admin User page appears. Enter details and click on Save button.</a:t>
            </a:r>
          </a:p>
        </p:txBody>
      </p:sp>
      <p:pic>
        <p:nvPicPr>
          <p:cNvPr id="4" name="Content Placeholder 3">
            <a:extLst>
              <a:ext uri="{FF2B5EF4-FFF2-40B4-BE49-F238E27FC236}">
                <a16:creationId xmlns:a16="http://schemas.microsoft.com/office/drawing/2014/main" id="{CE2D8D9D-F3C9-448E-B263-947DFF8CDDDF}"/>
              </a:ext>
            </a:extLst>
          </p:cNvPr>
          <p:cNvPicPr>
            <a:picLocks noGrp="1" noChangeAspect="1"/>
          </p:cNvPicPr>
          <p:nvPr>
            <p:ph idx="1"/>
          </p:nvPr>
        </p:nvPicPr>
        <p:blipFill>
          <a:blip r:embed="rId2"/>
          <a:stretch>
            <a:fillRect/>
          </a:stretch>
        </p:blipFill>
        <p:spPr>
          <a:xfrm>
            <a:off x="410817" y="1815548"/>
            <a:ext cx="11383615" cy="4799564"/>
          </a:xfrm>
          <a:prstGeom prst="rect">
            <a:avLst/>
          </a:prstGeom>
        </p:spPr>
      </p:pic>
    </p:spTree>
    <p:extLst>
      <p:ext uri="{BB962C8B-B14F-4D97-AF65-F5344CB8AC3E}">
        <p14:creationId xmlns:p14="http://schemas.microsoft.com/office/powerpoint/2010/main" val="1723259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FE9C-93E7-48E0-BD29-72B56F54EA69}"/>
              </a:ext>
            </a:extLst>
          </p:cNvPr>
          <p:cNvSpPr>
            <a:spLocks noGrp="1"/>
          </p:cNvSpPr>
          <p:nvPr>
            <p:ph type="title"/>
          </p:nvPr>
        </p:nvSpPr>
        <p:spPr/>
        <p:txBody>
          <a:bodyPr/>
          <a:lstStyle/>
          <a:p>
            <a:r>
              <a:rPr lang="en-US" b="1" dirty="0"/>
              <a:t>Why Organizations use Jenkins?</a:t>
            </a:r>
            <a:br>
              <a:rPr lang="en-US" b="1" dirty="0"/>
            </a:br>
            <a:endParaRPr lang="en-US" dirty="0"/>
          </a:p>
        </p:txBody>
      </p:sp>
      <p:sp>
        <p:nvSpPr>
          <p:cNvPr id="3" name="Content Placeholder 2">
            <a:extLst>
              <a:ext uri="{FF2B5EF4-FFF2-40B4-BE49-F238E27FC236}">
                <a16:creationId xmlns:a16="http://schemas.microsoft.com/office/drawing/2014/main" id="{52CE7E7E-F292-4EFE-AEDC-0404263C6979}"/>
              </a:ext>
            </a:extLst>
          </p:cNvPr>
          <p:cNvSpPr>
            <a:spLocks noGrp="1"/>
          </p:cNvSpPr>
          <p:nvPr>
            <p:ph idx="1"/>
          </p:nvPr>
        </p:nvSpPr>
        <p:spPr>
          <a:xfrm>
            <a:off x="225287" y="1737360"/>
            <a:ext cx="11675165" cy="3616518"/>
          </a:xfrm>
        </p:spPr>
        <p:txBody>
          <a:bodyPr>
            <a:normAutofit fontScale="92500" lnSpcReduction="20000"/>
          </a:bodyPr>
          <a:lstStyle/>
          <a:p>
            <a:pPr fontAlgn="base"/>
            <a:r>
              <a:rPr lang="en-US" dirty="0"/>
              <a:t>Jenkins facilitates the automation of several stages of the software development lifecycle, including application development, testing, and deployment. Operating within servlet containers like Apache Tomcat, the technology is server-based.Continuous delivery (CD) and integration (CI) pipelines can be created and managed with Jenkins. The development, testing, and deployment of software applications are automated using CI/CD pipelines. You will be able to release software more regularly and with fewer problems if you do this.</a:t>
            </a:r>
          </a:p>
          <a:p>
            <a:pPr fontAlgn="base">
              <a:buFont typeface="Wingdings" panose="05000000000000000000" pitchFamily="2" charset="2"/>
              <a:buChar char="Ø"/>
            </a:pPr>
            <a:r>
              <a:rPr lang="en-US" dirty="0"/>
              <a:t>jenkins is flexible.</a:t>
            </a:r>
          </a:p>
          <a:p>
            <a:pPr fontAlgn="base">
              <a:buFont typeface="Wingdings" panose="05000000000000000000" pitchFamily="2" charset="2"/>
              <a:buChar char="Ø"/>
            </a:pPr>
            <a:r>
              <a:rPr lang="en-US" dirty="0"/>
              <a:t>You can add the n no.of plugins you want to add to the jenkins.</a:t>
            </a:r>
          </a:p>
          <a:p>
            <a:pPr fontAlgn="base">
              <a:buFont typeface="Wingdings" panose="05000000000000000000" pitchFamily="2" charset="2"/>
              <a:buChar char="Ø"/>
            </a:pPr>
            <a:r>
              <a:rPr lang="en-US" dirty="0"/>
              <a:t>You can automate the proceses of CI/CD pipelines of all the projects.</a:t>
            </a:r>
          </a:p>
          <a:p>
            <a:endParaRPr lang="en-US" dirty="0"/>
          </a:p>
        </p:txBody>
      </p:sp>
    </p:spTree>
    <p:extLst>
      <p:ext uri="{BB962C8B-B14F-4D97-AF65-F5344CB8AC3E}">
        <p14:creationId xmlns:p14="http://schemas.microsoft.com/office/powerpoint/2010/main" val="2664688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F3EB-656B-4A0E-9556-D39B9698145B}"/>
              </a:ext>
            </a:extLst>
          </p:cNvPr>
          <p:cNvSpPr>
            <a:spLocks noGrp="1"/>
          </p:cNvSpPr>
          <p:nvPr>
            <p:ph type="title"/>
          </p:nvPr>
        </p:nvSpPr>
        <p:spPr>
          <a:xfrm>
            <a:off x="331304" y="365126"/>
            <a:ext cx="11022496" cy="920336"/>
          </a:xfrm>
        </p:spPr>
        <p:txBody>
          <a:bodyPr>
            <a:normAutofit/>
          </a:bodyPr>
          <a:lstStyle/>
          <a:p>
            <a:r>
              <a:rPr lang="en-US" sz="2800" b="1" dirty="0"/>
              <a:t>Step 14:Instance Configuration page </a:t>
            </a:r>
            <a:r>
              <a:rPr lang="en-US" sz="2800" b="1" dirty="0" err="1"/>
              <a:t>appears,you</a:t>
            </a:r>
            <a:r>
              <a:rPr lang="en-US" sz="2800" b="1" dirty="0"/>
              <a:t> don’t change Jenkins URL then click on Save and Finish button.</a:t>
            </a:r>
          </a:p>
        </p:txBody>
      </p:sp>
      <p:pic>
        <p:nvPicPr>
          <p:cNvPr id="4" name="Content Placeholder 3">
            <a:extLst>
              <a:ext uri="{FF2B5EF4-FFF2-40B4-BE49-F238E27FC236}">
                <a16:creationId xmlns:a16="http://schemas.microsoft.com/office/drawing/2014/main" id="{CA5489B3-079C-43A4-A7BE-168814B68A7D}"/>
              </a:ext>
            </a:extLst>
          </p:cNvPr>
          <p:cNvPicPr>
            <a:picLocks noGrp="1" noChangeAspect="1"/>
          </p:cNvPicPr>
          <p:nvPr>
            <p:ph idx="1"/>
          </p:nvPr>
        </p:nvPicPr>
        <p:blipFill>
          <a:blip r:embed="rId2"/>
          <a:stretch>
            <a:fillRect/>
          </a:stretch>
        </p:blipFill>
        <p:spPr>
          <a:xfrm>
            <a:off x="96077" y="1656522"/>
            <a:ext cx="11870636" cy="5075582"/>
          </a:xfrm>
          <a:prstGeom prst="rect">
            <a:avLst/>
          </a:prstGeom>
        </p:spPr>
      </p:pic>
    </p:spTree>
    <p:extLst>
      <p:ext uri="{BB962C8B-B14F-4D97-AF65-F5344CB8AC3E}">
        <p14:creationId xmlns:p14="http://schemas.microsoft.com/office/powerpoint/2010/main" val="3487565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652D-F6A3-40CD-96B3-EBC06B16E3DB}"/>
              </a:ext>
            </a:extLst>
          </p:cNvPr>
          <p:cNvSpPr>
            <a:spLocks noGrp="1"/>
          </p:cNvSpPr>
          <p:nvPr>
            <p:ph type="title"/>
          </p:nvPr>
        </p:nvSpPr>
        <p:spPr>
          <a:xfrm>
            <a:off x="503583" y="365125"/>
            <a:ext cx="10850217" cy="986597"/>
          </a:xfrm>
        </p:spPr>
        <p:txBody>
          <a:bodyPr>
            <a:noAutofit/>
          </a:bodyPr>
          <a:lstStyle/>
          <a:p>
            <a:r>
              <a:rPr lang="en-US" sz="2800" b="1" dirty="0"/>
              <a:t>Step 15:Jenkins is ready page appears. Click on Start using Jenkins button.</a:t>
            </a:r>
            <a:br>
              <a:rPr lang="en-US" sz="2800" b="1" dirty="0"/>
            </a:br>
            <a:endParaRPr lang="en-US" sz="2800" b="1" dirty="0"/>
          </a:p>
        </p:txBody>
      </p:sp>
      <p:pic>
        <p:nvPicPr>
          <p:cNvPr id="4" name="Content Placeholder 3">
            <a:extLst>
              <a:ext uri="{FF2B5EF4-FFF2-40B4-BE49-F238E27FC236}">
                <a16:creationId xmlns:a16="http://schemas.microsoft.com/office/drawing/2014/main" id="{DF14551C-929E-4606-A11A-B85954271C0F}"/>
              </a:ext>
            </a:extLst>
          </p:cNvPr>
          <p:cNvPicPr>
            <a:picLocks noGrp="1" noChangeAspect="1"/>
          </p:cNvPicPr>
          <p:nvPr>
            <p:ph idx="1"/>
          </p:nvPr>
        </p:nvPicPr>
        <p:blipFill>
          <a:blip r:embed="rId2"/>
          <a:stretch>
            <a:fillRect/>
          </a:stretch>
        </p:blipFill>
        <p:spPr>
          <a:xfrm>
            <a:off x="887896" y="1855304"/>
            <a:ext cx="10111408" cy="4267200"/>
          </a:xfrm>
          <a:prstGeom prst="rect">
            <a:avLst/>
          </a:prstGeom>
        </p:spPr>
      </p:pic>
    </p:spTree>
    <p:extLst>
      <p:ext uri="{BB962C8B-B14F-4D97-AF65-F5344CB8AC3E}">
        <p14:creationId xmlns:p14="http://schemas.microsoft.com/office/powerpoint/2010/main" val="3824188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52F5-C805-481C-BDEE-A3214E759D66}"/>
              </a:ext>
            </a:extLst>
          </p:cNvPr>
          <p:cNvSpPr>
            <a:spLocks noGrp="1"/>
          </p:cNvSpPr>
          <p:nvPr>
            <p:ph type="title"/>
          </p:nvPr>
        </p:nvSpPr>
        <p:spPr>
          <a:xfrm>
            <a:off x="318052" y="365126"/>
            <a:ext cx="11035748" cy="748058"/>
          </a:xfrm>
        </p:spPr>
        <p:txBody>
          <a:bodyPr>
            <a:normAutofit/>
          </a:bodyPr>
          <a:lstStyle/>
          <a:p>
            <a:r>
              <a:rPr lang="en-US" sz="4000" b="1" dirty="0"/>
              <a:t>Step 16:Jenkins Dashboard Display</a:t>
            </a:r>
          </a:p>
        </p:txBody>
      </p:sp>
      <p:pic>
        <p:nvPicPr>
          <p:cNvPr id="4" name="Content Placeholder 3">
            <a:extLst>
              <a:ext uri="{FF2B5EF4-FFF2-40B4-BE49-F238E27FC236}">
                <a16:creationId xmlns:a16="http://schemas.microsoft.com/office/drawing/2014/main" id="{6059693F-65C3-4746-B997-00DED2F21F51}"/>
              </a:ext>
            </a:extLst>
          </p:cNvPr>
          <p:cNvPicPr>
            <a:picLocks noGrp="1" noChangeAspect="1"/>
          </p:cNvPicPr>
          <p:nvPr>
            <p:ph idx="1"/>
          </p:nvPr>
        </p:nvPicPr>
        <p:blipFill>
          <a:blip r:embed="rId2"/>
          <a:stretch>
            <a:fillRect/>
          </a:stretch>
        </p:blipFill>
        <p:spPr>
          <a:xfrm>
            <a:off x="132522" y="1825625"/>
            <a:ext cx="11754678" cy="4867275"/>
          </a:xfrm>
          <a:prstGeom prst="rect">
            <a:avLst/>
          </a:prstGeom>
        </p:spPr>
      </p:pic>
    </p:spTree>
    <p:extLst>
      <p:ext uri="{BB962C8B-B14F-4D97-AF65-F5344CB8AC3E}">
        <p14:creationId xmlns:p14="http://schemas.microsoft.com/office/powerpoint/2010/main" val="3847971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1D637-69D3-45C8-BEC3-A80236B7FAA2}"/>
              </a:ext>
            </a:extLst>
          </p:cNvPr>
          <p:cNvSpPr>
            <a:spLocks noGrp="1"/>
          </p:cNvSpPr>
          <p:nvPr>
            <p:ph type="title"/>
          </p:nvPr>
        </p:nvSpPr>
        <p:spPr>
          <a:xfrm>
            <a:off x="838200" y="365125"/>
            <a:ext cx="10515600" cy="840823"/>
          </a:xfrm>
        </p:spPr>
        <p:txBody>
          <a:bodyPr>
            <a:normAutofit/>
          </a:bodyPr>
          <a:lstStyle/>
          <a:p>
            <a:r>
              <a:rPr lang="en-US" sz="3200" b="1" dirty="0"/>
              <a:t>Step 17:Create Jenkins Pipeline</a:t>
            </a:r>
          </a:p>
        </p:txBody>
      </p:sp>
      <p:pic>
        <p:nvPicPr>
          <p:cNvPr id="4" name="Content Placeholder 3">
            <a:extLst>
              <a:ext uri="{FF2B5EF4-FFF2-40B4-BE49-F238E27FC236}">
                <a16:creationId xmlns:a16="http://schemas.microsoft.com/office/drawing/2014/main" id="{C420A1B2-A94E-43C6-8BF7-3075EA36E84C}"/>
              </a:ext>
            </a:extLst>
          </p:cNvPr>
          <p:cNvPicPr>
            <a:picLocks noGrp="1" noChangeAspect="1"/>
          </p:cNvPicPr>
          <p:nvPr>
            <p:ph idx="1"/>
          </p:nvPr>
        </p:nvPicPr>
        <p:blipFill>
          <a:blip r:embed="rId2"/>
          <a:stretch>
            <a:fillRect/>
          </a:stretch>
        </p:blipFill>
        <p:spPr>
          <a:xfrm>
            <a:off x="1" y="1656522"/>
            <a:ext cx="12072730" cy="5062330"/>
          </a:xfrm>
          <a:prstGeom prst="rect">
            <a:avLst/>
          </a:prstGeom>
        </p:spPr>
      </p:pic>
    </p:spTree>
    <p:extLst>
      <p:ext uri="{BB962C8B-B14F-4D97-AF65-F5344CB8AC3E}">
        <p14:creationId xmlns:p14="http://schemas.microsoft.com/office/powerpoint/2010/main" val="3743711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1A100-9704-4CD0-B909-28B580FC77D5}"/>
              </a:ext>
            </a:extLst>
          </p:cNvPr>
          <p:cNvSpPr>
            <a:spLocks noGrp="1"/>
          </p:cNvSpPr>
          <p:nvPr>
            <p:ph type="title"/>
          </p:nvPr>
        </p:nvSpPr>
        <p:spPr>
          <a:xfrm>
            <a:off x="318052" y="365126"/>
            <a:ext cx="11035748" cy="589032"/>
          </a:xfrm>
        </p:spPr>
        <p:txBody>
          <a:bodyPr>
            <a:normAutofit/>
          </a:bodyPr>
          <a:lstStyle/>
          <a:p>
            <a:r>
              <a:rPr lang="en-US" sz="2800" b="1" dirty="0"/>
              <a:t>Step 18:Configure Pipeline Options</a:t>
            </a:r>
          </a:p>
        </p:txBody>
      </p:sp>
      <p:pic>
        <p:nvPicPr>
          <p:cNvPr id="4" name="Content Placeholder 3">
            <a:extLst>
              <a:ext uri="{FF2B5EF4-FFF2-40B4-BE49-F238E27FC236}">
                <a16:creationId xmlns:a16="http://schemas.microsoft.com/office/drawing/2014/main" id="{B17E349E-3A50-469C-B3B2-8AFCBE90BF94}"/>
              </a:ext>
            </a:extLst>
          </p:cNvPr>
          <p:cNvPicPr>
            <a:picLocks noGrp="1" noChangeAspect="1"/>
          </p:cNvPicPr>
          <p:nvPr>
            <p:ph idx="1"/>
          </p:nvPr>
        </p:nvPicPr>
        <p:blipFill>
          <a:blip r:embed="rId2"/>
          <a:stretch>
            <a:fillRect/>
          </a:stretch>
        </p:blipFill>
        <p:spPr>
          <a:xfrm>
            <a:off x="0" y="1431235"/>
            <a:ext cx="12192000" cy="5300869"/>
          </a:xfrm>
          <a:prstGeom prst="rect">
            <a:avLst/>
          </a:prstGeom>
        </p:spPr>
      </p:pic>
    </p:spTree>
    <p:extLst>
      <p:ext uri="{BB962C8B-B14F-4D97-AF65-F5344CB8AC3E}">
        <p14:creationId xmlns:p14="http://schemas.microsoft.com/office/powerpoint/2010/main" val="3973887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085DC-E749-4C0D-AB02-187C0B607D4C}"/>
              </a:ext>
            </a:extLst>
          </p:cNvPr>
          <p:cNvSpPr>
            <a:spLocks noGrp="1"/>
          </p:cNvSpPr>
          <p:nvPr>
            <p:ph type="title"/>
          </p:nvPr>
        </p:nvSpPr>
        <p:spPr>
          <a:xfrm>
            <a:off x="265043" y="365126"/>
            <a:ext cx="11088757" cy="549274"/>
          </a:xfrm>
        </p:spPr>
        <p:txBody>
          <a:bodyPr>
            <a:normAutofit/>
          </a:bodyPr>
          <a:lstStyle/>
          <a:p>
            <a:r>
              <a:rPr lang="en-US" sz="3200" b="1" dirty="0"/>
              <a:t>Step 19:Create Pipeline Script</a:t>
            </a:r>
          </a:p>
        </p:txBody>
      </p:sp>
      <p:pic>
        <p:nvPicPr>
          <p:cNvPr id="4" name="Content Placeholder 3">
            <a:extLst>
              <a:ext uri="{FF2B5EF4-FFF2-40B4-BE49-F238E27FC236}">
                <a16:creationId xmlns:a16="http://schemas.microsoft.com/office/drawing/2014/main" id="{3C1735B7-EE5E-4250-AD81-8E4A8D444631}"/>
              </a:ext>
            </a:extLst>
          </p:cNvPr>
          <p:cNvPicPr>
            <a:picLocks noGrp="1" noChangeAspect="1"/>
          </p:cNvPicPr>
          <p:nvPr>
            <p:ph idx="1"/>
          </p:nvPr>
        </p:nvPicPr>
        <p:blipFill>
          <a:blip r:embed="rId2"/>
          <a:stretch>
            <a:fillRect/>
          </a:stretch>
        </p:blipFill>
        <p:spPr>
          <a:xfrm>
            <a:off x="112542" y="1237957"/>
            <a:ext cx="12079458" cy="5430129"/>
          </a:xfrm>
          <a:prstGeom prst="rect">
            <a:avLst/>
          </a:prstGeom>
        </p:spPr>
      </p:pic>
    </p:spTree>
    <p:extLst>
      <p:ext uri="{BB962C8B-B14F-4D97-AF65-F5344CB8AC3E}">
        <p14:creationId xmlns:p14="http://schemas.microsoft.com/office/powerpoint/2010/main" val="915653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0D115B-31A0-43B6-B115-7152421C7C50}"/>
              </a:ext>
            </a:extLst>
          </p:cNvPr>
          <p:cNvSpPr/>
          <p:nvPr/>
        </p:nvSpPr>
        <p:spPr>
          <a:xfrm>
            <a:off x="3981157" y="197346"/>
            <a:ext cx="10325686" cy="6463308"/>
          </a:xfrm>
          <a:prstGeom prst="rect">
            <a:avLst/>
          </a:prstGeom>
        </p:spPr>
        <p:txBody>
          <a:bodyPr wrap="square">
            <a:spAutoFit/>
          </a:bodyPr>
          <a:lstStyle/>
          <a:p>
            <a:r>
              <a:rPr lang="en-US" b="1" dirty="0"/>
              <a:t>pipeline {</a:t>
            </a:r>
            <a:br>
              <a:rPr lang="en-US" b="1" dirty="0"/>
            </a:br>
            <a:r>
              <a:rPr lang="en-US" b="1" dirty="0"/>
              <a:t>    agent any</a:t>
            </a:r>
          </a:p>
          <a:p>
            <a:r>
              <a:rPr lang="en-US" b="1" dirty="0"/>
              <a:t> </a:t>
            </a:r>
          </a:p>
          <a:p>
            <a:r>
              <a:rPr lang="en-US" b="1" dirty="0"/>
              <a:t>    tools {</a:t>
            </a:r>
            <a:br>
              <a:rPr lang="en-US" b="1" dirty="0"/>
            </a:br>
            <a:r>
              <a:rPr lang="en-US" b="1" dirty="0"/>
              <a:t>        </a:t>
            </a:r>
            <a:r>
              <a:rPr lang="en-US" b="1" dirty="0" err="1"/>
              <a:t>jdk</a:t>
            </a:r>
            <a:r>
              <a:rPr lang="en-US" b="1" dirty="0"/>
              <a:t> 'jdk17'</a:t>
            </a:r>
            <a:br>
              <a:rPr lang="en-US" b="1" dirty="0"/>
            </a:br>
            <a:r>
              <a:rPr lang="en-US" b="1" dirty="0"/>
              <a:t>        </a:t>
            </a:r>
            <a:r>
              <a:rPr lang="en-US" b="1" dirty="0" err="1"/>
              <a:t>nodejs</a:t>
            </a:r>
            <a:r>
              <a:rPr lang="en-US" b="1" dirty="0"/>
              <a:t> 'node23'</a:t>
            </a:r>
            <a:br>
              <a:rPr lang="en-US" b="1" dirty="0"/>
            </a:br>
            <a:r>
              <a:rPr lang="en-US" b="1" dirty="0"/>
              <a:t>    }</a:t>
            </a:r>
          </a:p>
          <a:p>
            <a:r>
              <a:rPr lang="en-US" b="1" dirty="0"/>
              <a:t> </a:t>
            </a:r>
          </a:p>
          <a:p>
            <a:r>
              <a:rPr lang="en-US" b="1" dirty="0"/>
              <a:t>    environment {</a:t>
            </a:r>
            <a:br>
              <a:rPr lang="en-US" b="1" dirty="0"/>
            </a:br>
            <a:r>
              <a:rPr lang="en-US" b="1" dirty="0"/>
              <a:t>        SCANNER_HOME = tool 'sonar-scanner'</a:t>
            </a:r>
            <a:br>
              <a:rPr lang="en-US" b="1" dirty="0"/>
            </a:br>
            <a:r>
              <a:rPr lang="en-US" b="1" dirty="0"/>
              <a:t>    }</a:t>
            </a:r>
          </a:p>
          <a:p>
            <a:r>
              <a:rPr lang="en-US" b="1" dirty="0"/>
              <a:t> </a:t>
            </a:r>
          </a:p>
          <a:p>
            <a:r>
              <a:rPr lang="en-US" b="1" dirty="0"/>
              <a:t>    stages {</a:t>
            </a:r>
            <a:br>
              <a:rPr lang="en-US" b="1" dirty="0"/>
            </a:br>
            <a:r>
              <a:rPr lang="en-US" b="1" dirty="0"/>
              <a:t>        stage('Clean Workspace') {</a:t>
            </a:r>
            <a:br>
              <a:rPr lang="en-US" b="1" dirty="0"/>
            </a:br>
            <a:r>
              <a:rPr lang="en-US" b="1" dirty="0"/>
              <a:t>            steps {</a:t>
            </a:r>
            <a:br>
              <a:rPr lang="en-US" b="1" dirty="0"/>
            </a:br>
            <a:r>
              <a:rPr lang="en-US" b="1" dirty="0"/>
              <a:t>                </a:t>
            </a:r>
            <a:r>
              <a:rPr lang="en-US" b="1" dirty="0" err="1"/>
              <a:t>cleanWs</a:t>
            </a:r>
            <a:r>
              <a:rPr lang="en-US" b="1" dirty="0"/>
              <a:t>()</a:t>
            </a:r>
            <a:br>
              <a:rPr lang="en-US" b="1" dirty="0"/>
            </a:br>
            <a:r>
              <a:rPr lang="en-US" b="1" dirty="0"/>
              <a:t>            }</a:t>
            </a:r>
            <a:br>
              <a:rPr lang="en-US" b="1" dirty="0"/>
            </a:br>
            <a:r>
              <a:rPr lang="en-US" b="1" dirty="0"/>
              <a:t>        }</a:t>
            </a:r>
          </a:p>
          <a:p>
            <a:r>
              <a:rPr lang="en-US" b="1" dirty="0"/>
              <a:t>    stage('Checkout from Git') {</a:t>
            </a:r>
            <a:br>
              <a:rPr lang="en-US" b="1" dirty="0"/>
            </a:br>
            <a:r>
              <a:rPr lang="en-US" b="1" dirty="0"/>
              <a:t>            steps {</a:t>
            </a:r>
            <a:br>
              <a:rPr lang="en-US" b="1" dirty="0"/>
            </a:br>
            <a:r>
              <a:rPr lang="en-US" b="1" dirty="0"/>
              <a:t>                git '</a:t>
            </a:r>
            <a:r>
              <a:rPr lang="en-US" b="1" dirty="0">
                <a:hlinkClick r:id="rId2" tooltip="https://github.com/prasad234567/my-devops-project-swiggy.git%27"/>
              </a:rPr>
              <a:t>https://github.com/prasad234567/My-DevOps-Project-</a:t>
            </a:r>
            <a:r>
              <a:rPr lang="en-US" b="1" dirty="0" err="1">
                <a:hlinkClick r:id="rId2" tooltip="https://github.com/prasad234567/my-devops-project-swiggy.git%27"/>
              </a:rPr>
              <a:t>Swiggy.git</a:t>
            </a:r>
            <a:r>
              <a:rPr lang="en-US" b="1" dirty="0">
                <a:hlinkClick r:id="rId2" tooltip="https://github.com/prasad234567/my-devops-project-swiggy.git%27"/>
              </a:rPr>
              <a:t>'</a:t>
            </a:r>
            <a:br>
              <a:rPr lang="en-US" b="1" dirty="0"/>
            </a:br>
            <a:r>
              <a:rPr lang="en-US" b="1" dirty="0"/>
              <a:t>            }</a:t>
            </a:r>
            <a:br>
              <a:rPr lang="en-US" b="1" dirty="0"/>
            </a:br>
            <a:r>
              <a:rPr lang="en-US" b="1" dirty="0"/>
              <a:t>        }</a:t>
            </a:r>
          </a:p>
        </p:txBody>
      </p:sp>
    </p:spTree>
    <p:extLst>
      <p:ext uri="{BB962C8B-B14F-4D97-AF65-F5344CB8AC3E}">
        <p14:creationId xmlns:p14="http://schemas.microsoft.com/office/powerpoint/2010/main" val="28241919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EC32C6-5700-4118-8440-64D548C7593E}"/>
              </a:ext>
            </a:extLst>
          </p:cNvPr>
          <p:cNvSpPr/>
          <p:nvPr/>
        </p:nvSpPr>
        <p:spPr>
          <a:xfrm>
            <a:off x="3165231" y="117693"/>
            <a:ext cx="9748910" cy="6740307"/>
          </a:xfrm>
          <a:prstGeom prst="rect">
            <a:avLst/>
          </a:prstGeom>
        </p:spPr>
        <p:txBody>
          <a:bodyPr wrap="square">
            <a:spAutoFit/>
          </a:bodyPr>
          <a:lstStyle/>
          <a:p>
            <a:r>
              <a:rPr lang="en-US" b="1" dirty="0"/>
              <a:t>   stage('SonarQube Analysis') {</a:t>
            </a:r>
            <a:br>
              <a:rPr lang="en-US" b="1" dirty="0"/>
            </a:br>
            <a:r>
              <a:rPr lang="en-US" b="1" dirty="0"/>
              <a:t>            steps {</a:t>
            </a:r>
            <a:br>
              <a:rPr lang="en-US" b="1" dirty="0"/>
            </a:br>
            <a:r>
              <a:rPr lang="en-US" b="1" dirty="0"/>
              <a:t>                </a:t>
            </a:r>
            <a:r>
              <a:rPr lang="en-US" b="1" dirty="0" err="1"/>
              <a:t>withSonarQubeEnv</a:t>
            </a:r>
            <a:r>
              <a:rPr lang="en-US" b="1" dirty="0"/>
              <a:t>('sonar-server') {</a:t>
            </a:r>
            <a:br>
              <a:rPr lang="en-US" b="1" dirty="0"/>
            </a:br>
            <a:r>
              <a:rPr lang="en-US" b="1" dirty="0"/>
              <a:t>                    </a:t>
            </a:r>
            <a:r>
              <a:rPr lang="en-US" b="1" dirty="0" err="1"/>
              <a:t>sh</a:t>
            </a:r>
            <a:r>
              <a:rPr lang="en-US" b="1" dirty="0"/>
              <a:t> ''' </a:t>
            </a:r>
            <a:br>
              <a:rPr lang="en-US" b="1" dirty="0"/>
            </a:br>
            <a:r>
              <a:rPr lang="en-US" b="1" dirty="0"/>
              <a:t>                    $SCANNER_HOME/bin/sonar-scanner \</a:t>
            </a:r>
            <a:br>
              <a:rPr lang="en-US" b="1" dirty="0"/>
            </a:br>
            <a:r>
              <a:rPr lang="en-US" b="1" dirty="0"/>
              <a:t>                    -</a:t>
            </a:r>
            <a:r>
              <a:rPr lang="en-US" b="1" dirty="0" err="1"/>
              <a:t>Dsonar.projectName</a:t>
            </a:r>
            <a:r>
              <a:rPr lang="en-US" b="1" dirty="0"/>
              <a:t>=</a:t>
            </a:r>
            <a:r>
              <a:rPr lang="en-US" b="1" dirty="0" err="1"/>
              <a:t>swiggy</a:t>
            </a:r>
            <a:r>
              <a:rPr lang="en-US" b="1" dirty="0"/>
              <a:t>-app \</a:t>
            </a:r>
            <a:br>
              <a:rPr lang="en-US" b="1" dirty="0"/>
            </a:br>
            <a:r>
              <a:rPr lang="en-US" b="1" dirty="0"/>
              <a:t>                    -</a:t>
            </a:r>
            <a:r>
              <a:rPr lang="en-US" b="1" dirty="0" err="1"/>
              <a:t>Dsonar.projectKey</a:t>
            </a:r>
            <a:r>
              <a:rPr lang="en-US" b="1" dirty="0"/>
              <a:t>=</a:t>
            </a:r>
            <a:r>
              <a:rPr lang="en-US" b="1" dirty="0" err="1"/>
              <a:t>swiggy</a:t>
            </a:r>
            <a:r>
              <a:rPr lang="en-US" b="1" dirty="0"/>
              <a:t>-app </a:t>
            </a:r>
            <a:br>
              <a:rPr lang="en-US" b="1" dirty="0"/>
            </a:br>
            <a:r>
              <a:rPr lang="en-US" b="1" dirty="0"/>
              <a:t>                    '''</a:t>
            </a:r>
            <a:br>
              <a:rPr lang="en-US" b="1" dirty="0"/>
            </a:br>
            <a:r>
              <a:rPr lang="en-US" b="1" dirty="0"/>
              <a:t>                }</a:t>
            </a:r>
            <a:br>
              <a:rPr lang="en-US" b="1" dirty="0"/>
            </a:br>
            <a:r>
              <a:rPr lang="en-US" b="1" dirty="0"/>
              <a:t>            }</a:t>
            </a:r>
            <a:br>
              <a:rPr lang="en-US" b="1" dirty="0"/>
            </a:br>
            <a:r>
              <a:rPr lang="en-US" b="1" dirty="0"/>
              <a:t>        }</a:t>
            </a:r>
          </a:p>
          <a:p>
            <a:r>
              <a:rPr lang="en-US" b="1" dirty="0"/>
              <a:t> </a:t>
            </a:r>
          </a:p>
          <a:p>
            <a:r>
              <a:rPr lang="en-US" b="1" dirty="0"/>
              <a:t>        stage('Quality Gate') {</a:t>
            </a:r>
            <a:br>
              <a:rPr lang="en-US" b="1" dirty="0"/>
            </a:br>
            <a:r>
              <a:rPr lang="en-US" b="1" dirty="0"/>
              <a:t>            steps {</a:t>
            </a:r>
            <a:br>
              <a:rPr lang="en-US" b="1" dirty="0"/>
            </a:br>
            <a:r>
              <a:rPr lang="en-US" b="1" dirty="0"/>
              <a:t>                script {</a:t>
            </a:r>
            <a:br>
              <a:rPr lang="en-US" b="1" dirty="0"/>
            </a:br>
            <a:r>
              <a:rPr lang="en-US" b="1" dirty="0"/>
              <a:t>                    </a:t>
            </a:r>
            <a:r>
              <a:rPr lang="en-US" b="1" dirty="0" err="1"/>
              <a:t>waitForQualityGate</a:t>
            </a:r>
            <a:r>
              <a:rPr lang="en-US" b="1" dirty="0"/>
              <a:t> </a:t>
            </a:r>
            <a:r>
              <a:rPr lang="en-US" b="1" dirty="0" err="1"/>
              <a:t>abortPipeline</a:t>
            </a:r>
            <a:r>
              <a:rPr lang="en-US" b="1" dirty="0"/>
              <a:t>: false, </a:t>
            </a:r>
            <a:r>
              <a:rPr lang="en-US" b="1" dirty="0" err="1"/>
              <a:t>credentialsId</a:t>
            </a:r>
            <a:r>
              <a:rPr lang="en-US" b="1" dirty="0"/>
              <a:t>: 'sonar-token'</a:t>
            </a:r>
            <a:br>
              <a:rPr lang="en-US" b="1" dirty="0"/>
            </a:br>
            <a:r>
              <a:rPr lang="en-US" b="1" dirty="0"/>
              <a:t>                }</a:t>
            </a:r>
            <a:br>
              <a:rPr lang="en-US" b="1" dirty="0"/>
            </a:br>
            <a:r>
              <a:rPr lang="en-US" b="1" dirty="0"/>
              <a:t>            }</a:t>
            </a:r>
            <a:br>
              <a:rPr lang="en-US" b="1" dirty="0"/>
            </a:br>
            <a:r>
              <a:rPr lang="en-US" b="1" dirty="0"/>
              <a:t>        }</a:t>
            </a:r>
          </a:p>
          <a:p>
            <a:r>
              <a:rPr lang="en-US" b="1" dirty="0"/>
              <a:t>      stage('Install Dependencies') {</a:t>
            </a:r>
            <a:br>
              <a:rPr lang="en-US" b="1" dirty="0"/>
            </a:br>
            <a:r>
              <a:rPr lang="en-US" b="1" dirty="0"/>
              <a:t>            steps {</a:t>
            </a:r>
            <a:br>
              <a:rPr lang="en-US" b="1" dirty="0"/>
            </a:br>
            <a:r>
              <a:rPr lang="en-US" b="1" dirty="0"/>
              <a:t>                </a:t>
            </a:r>
            <a:r>
              <a:rPr lang="en-US" b="1" dirty="0" err="1"/>
              <a:t>sh</a:t>
            </a:r>
            <a:r>
              <a:rPr lang="en-US" b="1" dirty="0"/>
              <a:t> '</a:t>
            </a:r>
            <a:r>
              <a:rPr lang="en-US" b="1" dirty="0" err="1"/>
              <a:t>npm</a:t>
            </a:r>
            <a:r>
              <a:rPr lang="en-US" b="1" dirty="0"/>
              <a:t> install'</a:t>
            </a:r>
            <a:br>
              <a:rPr lang="en-US" b="1" dirty="0"/>
            </a:br>
            <a:r>
              <a:rPr lang="en-US" b="1" dirty="0"/>
              <a:t>            }</a:t>
            </a:r>
            <a:br>
              <a:rPr lang="en-US" b="1" dirty="0"/>
            </a:br>
            <a:r>
              <a:rPr lang="en-US" b="1" dirty="0"/>
              <a:t>        }</a:t>
            </a:r>
          </a:p>
        </p:txBody>
      </p:sp>
    </p:spTree>
    <p:extLst>
      <p:ext uri="{BB962C8B-B14F-4D97-AF65-F5344CB8AC3E}">
        <p14:creationId xmlns:p14="http://schemas.microsoft.com/office/powerpoint/2010/main" val="104626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E557F4-5505-4B2B-A18C-1A4C9381C899}"/>
              </a:ext>
            </a:extLst>
          </p:cNvPr>
          <p:cNvSpPr/>
          <p:nvPr/>
        </p:nvSpPr>
        <p:spPr>
          <a:xfrm>
            <a:off x="2560320" y="474344"/>
            <a:ext cx="8623495" cy="5632311"/>
          </a:xfrm>
          <a:prstGeom prst="rect">
            <a:avLst/>
          </a:prstGeom>
        </p:spPr>
        <p:txBody>
          <a:bodyPr wrap="square">
            <a:spAutoFit/>
          </a:bodyPr>
          <a:lstStyle/>
          <a:p>
            <a:r>
              <a:rPr lang="en-US" sz="2000" b="1" dirty="0"/>
              <a:t>   stage('OWASP FS SCAN') {</a:t>
            </a:r>
            <a:br>
              <a:rPr lang="en-US" sz="2000" b="1" dirty="0"/>
            </a:br>
            <a:r>
              <a:rPr lang="en-US" sz="2000" b="1" dirty="0"/>
              <a:t>            steps {</a:t>
            </a:r>
            <a:br>
              <a:rPr lang="en-US" sz="2000" b="1" dirty="0"/>
            </a:br>
            <a:r>
              <a:rPr lang="en-US" sz="2000" b="1" dirty="0"/>
              <a:t>                </a:t>
            </a:r>
            <a:r>
              <a:rPr lang="en-US" sz="2000" b="1" dirty="0" err="1"/>
              <a:t>dependencyCheck</a:t>
            </a:r>
            <a:r>
              <a:rPr lang="en-US" sz="2000" b="1" dirty="0"/>
              <a:t> </a:t>
            </a:r>
            <a:r>
              <a:rPr lang="en-US" sz="2000" b="1" dirty="0" err="1"/>
              <a:t>additionalArguments</a:t>
            </a:r>
            <a:r>
              <a:rPr lang="en-US" sz="2000" b="1" dirty="0"/>
              <a:t>: '--scan ./ --</a:t>
            </a:r>
            <a:r>
              <a:rPr lang="en-US" sz="2000" b="1" dirty="0" err="1"/>
              <a:t>disableYarnAudit</a:t>
            </a:r>
            <a:r>
              <a:rPr lang="en-US" sz="2000" b="1" dirty="0"/>
              <a:t> --</a:t>
            </a:r>
            <a:r>
              <a:rPr lang="en-US" sz="2000" b="1" dirty="0" err="1"/>
              <a:t>disableNodeAudit</a:t>
            </a:r>
            <a:r>
              <a:rPr lang="en-US" sz="2000" b="1" dirty="0"/>
              <a:t>', </a:t>
            </a:r>
            <a:r>
              <a:rPr lang="en-US" sz="2000" b="1" dirty="0" err="1"/>
              <a:t>odcInstallation</a:t>
            </a:r>
            <a:r>
              <a:rPr lang="en-US" sz="2000" b="1" dirty="0"/>
              <a:t>: 'DP-Check'</a:t>
            </a:r>
            <a:br>
              <a:rPr lang="en-US" sz="2000" b="1" dirty="0"/>
            </a:br>
            <a:r>
              <a:rPr lang="en-US" sz="2000" b="1" dirty="0"/>
              <a:t>                </a:t>
            </a:r>
            <a:r>
              <a:rPr lang="en-US" sz="2000" b="1" dirty="0" err="1"/>
              <a:t>dependencyCheckPublisher</a:t>
            </a:r>
            <a:r>
              <a:rPr lang="en-US" sz="2000" b="1" dirty="0"/>
              <a:t> pattern: '**/dependency-check-report.xml'</a:t>
            </a:r>
            <a:br>
              <a:rPr lang="en-US" sz="2000" b="1" dirty="0"/>
            </a:br>
            <a:r>
              <a:rPr lang="en-US" sz="2000" b="1" dirty="0"/>
              <a:t>            }</a:t>
            </a:r>
            <a:br>
              <a:rPr lang="en-US" sz="2000" b="1" dirty="0"/>
            </a:br>
            <a:r>
              <a:rPr lang="en-US" sz="2000" b="1" dirty="0"/>
              <a:t>        }</a:t>
            </a:r>
          </a:p>
          <a:p>
            <a:r>
              <a:rPr lang="en-US" sz="2000" b="1" dirty="0"/>
              <a:t> </a:t>
            </a:r>
          </a:p>
          <a:p>
            <a:r>
              <a:rPr lang="en-US" sz="2000" b="1" dirty="0"/>
              <a:t>        stage('Docker Login') {</a:t>
            </a:r>
            <a:br>
              <a:rPr lang="en-US" sz="2000" b="1" dirty="0"/>
            </a:br>
            <a:r>
              <a:rPr lang="en-US" sz="2000" b="1" dirty="0"/>
              <a:t>            steps {</a:t>
            </a:r>
            <a:br>
              <a:rPr lang="en-US" sz="2000" b="1" dirty="0"/>
            </a:br>
            <a:r>
              <a:rPr lang="en-US" sz="2000" b="1" dirty="0"/>
              <a:t>                </a:t>
            </a:r>
            <a:r>
              <a:rPr lang="en-US" sz="2000" b="1" dirty="0" err="1"/>
              <a:t>withCredentials</a:t>
            </a:r>
            <a:r>
              <a:rPr lang="en-US" sz="2000" b="1" dirty="0"/>
              <a:t>([</a:t>
            </a:r>
            <a:r>
              <a:rPr lang="en-US" sz="2000" b="1" dirty="0" err="1"/>
              <a:t>usernamePassword</a:t>
            </a:r>
            <a:r>
              <a:rPr lang="en-US" sz="2000" b="1" dirty="0"/>
              <a:t>(</a:t>
            </a:r>
            <a:r>
              <a:rPr lang="en-US" sz="2000" b="1" dirty="0" err="1"/>
              <a:t>credentialsId</a:t>
            </a:r>
            <a:r>
              <a:rPr lang="en-US" sz="2000" b="1" dirty="0"/>
              <a:t>: 'docker-creds', </a:t>
            </a:r>
            <a:r>
              <a:rPr lang="en-US" sz="2000" b="1" dirty="0" err="1"/>
              <a:t>passwordVariable</a:t>
            </a:r>
            <a:r>
              <a:rPr lang="en-US" sz="2000" b="1" dirty="0"/>
              <a:t>: '</a:t>
            </a:r>
            <a:r>
              <a:rPr lang="en-US" sz="2000" b="1" dirty="0" err="1"/>
              <a:t>mypasswd</a:t>
            </a:r>
            <a:r>
              <a:rPr lang="en-US" sz="2000" b="1" dirty="0"/>
              <a:t>', </a:t>
            </a:r>
            <a:r>
              <a:rPr lang="en-US" sz="2000" b="1" dirty="0" err="1"/>
              <a:t>usernameVariable</a:t>
            </a:r>
            <a:r>
              <a:rPr lang="en-US" sz="2000" b="1" dirty="0"/>
              <a:t>: '</a:t>
            </a:r>
            <a:r>
              <a:rPr lang="en-US" sz="2000" b="1" dirty="0" err="1"/>
              <a:t>usr</a:t>
            </a:r>
            <a:r>
              <a:rPr lang="en-US" sz="2000" b="1" dirty="0"/>
              <a:t>')]) {</a:t>
            </a:r>
            <a:br>
              <a:rPr lang="en-US" sz="2000" b="1" dirty="0"/>
            </a:br>
            <a:r>
              <a:rPr lang="en-US" sz="2000" b="1" dirty="0"/>
              <a:t>                    </a:t>
            </a:r>
            <a:r>
              <a:rPr lang="en-US" sz="2000" b="1" dirty="0" err="1"/>
              <a:t>sh</a:t>
            </a:r>
            <a:r>
              <a:rPr lang="en-US" sz="2000" b="1" dirty="0"/>
              <a:t> 'docker logout'</a:t>
            </a:r>
            <a:br>
              <a:rPr lang="en-US" sz="2000" b="1" dirty="0"/>
            </a:br>
            <a:r>
              <a:rPr lang="en-US" sz="2000" b="1" dirty="0"/>
              <a:t>                    </a:t>
            </a:r>
            <a:r>
              <a:rPr lang="en-US" sz="2000" b="1" dirty="0" err="1"/>
              <a:t>sh</a:t>
            </a:r>
            <a:r>
              <a:rPr lang="en-US" sz="2000" b="1" dirty="0"/>
              <a:t> 'echo ${</a:t>
            </a:r>
            <a:r>
              <a:rPr lang="en-US" sz="2000" b="1" dirty="0" err="1"/>
              <a:t>mypasswd</a:t>
            </a:r>
            <a:r>
              <a:rPr lang="en-US" sz="2000" b="1" dirty="0"/>
              <a:t>} | docker login -u ${</a:t>
            </a:r>
            <a:r>
              <a:rPr lang="en-US" sz="2000" b="1" dirty="0" err="1"/>
              <a:t>usr</a:t>
            </a:r>
            <a:r>
              <a:rPr lang="en-US" sz="2000" b="1" dirty="0"/>
              <a:t>} --password-stdin'</a:t>
            </a:r>
            <a:br>
              <a:rPr lang="en-US" sz="2000" b="1" dirty="0"/>
            </a:br>
            <a:r>
              <a:rPr lang="en-US" sz="2000" b="1" dirty="0"/>
              <a:t>                }</a:t>
            </a:r>
            <a:br>
              <a:rPr lang="en-US" sz="2000" b="1" dirty="0"/>
            </a:br>
            <a:r>
              <a:rPr lang="en-US" sz="2000" b="1" dirty="0"/>
              <a:t>            }</a:t>
            </a:r>
            <a:br>
              <a:rPr lang="en-US" sz="2000" b="1" dirty="0"/>
            </a:br>
            <a:r>
              <a:rPr lang="en-US" sz="2000" b="1" dirty="0"/>
              <a:t>        }</a:t>
            </a:r>
          </a:p>
        </p:txBody>
      </p:sp>
    </p:spTree>
    <p:extLst>
      <p:ext uri="{BB962C8B-B14F-4D97-AF65-F5344CB8AC3E}">
        <p14:creationId xmlns:p14="http://schemas.microsoft.com/office/powerpoint/2010/main" val="692909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0996344-3E90-4A16-BB14-19DF62817BCC}"/>
              </a:ext>
            </a:extLst>
          </p:cNvPr>
          <p:cNvSpPr/>
          <p:nvPr/>
        </p:nvSpPr>
        <p:spPr>
          <a:xfrm>
            <a:off x="3048000" y="-5417"/>
            <a:ext cx="6096000" cy="6863417"/>
          </a:xfrm>
          <a:prstGeom prst="rect">
            <a:avLst/>
          </a:prstGeom>
        </p:spPr>
        <p:txBody>
          <a:bodyPr>
            <a:spAutoFit/>
          </a:bodyPr>
          <a:lstStyle/>
          <a:p>
            <a:r>
              <a:rPr lang="en-US" sz="2000" b="1" dirty="0"/>
              <a:t>stage('Build Docker') {</a:t>
            </a:r>
            <a:br>
              <a:rPr lang="en-US" sz="2000" b="1" dirty="0"/>
            </a:br>
            <a:r>
              <a:rPr lang="en-US" sz="2000" b="1" dirty="0"/>
              <a:t>            steps {</a:t>
            </a:r>
            <a:br>
              <a:rPr lang="en-US" sz="2000" b="1" dirty="0"/>
            </a:br>
            <a:r>
              <a:rPr lang="en-US" sz="2000" b="1" dirty="0"/>
              <a:t>                </a:t>
            </a:r>
            <a:r>
              <a:rPr lang="en-US" sz="2000" b="1" dirty="0" err="1"/>
              <a:t>sh</a:t>
            </a:r>
            <a:r>
              <a:rPr lang="en-US" sz="2000" b="1" dirty="0"/>
              <a:t> 'docker build -t </a:t>
            </a:r>
            <a:r>
              <a:rPr lang="en-US" sz="2000" b="1" dirty="0" err="1"/>
              <a:t>swiggy</a:t>
            </a:r>
            <a:r>
              <a:rPr lang="en-US" sz="2000" b="1" dirty="0"/>
              <a:t>-app .'</a:t>
            </a:r>
            <a:br>
              <a:rPr lang="en-US" sz="2000" b="1" dirty="0"/>
            </a:br>
            <a:r>
              <a:rPr lang="en-US" sz="2000" b="1" dirty="0"/>
              <a:t>                </a:t>
            </a:r>
            <a:r>
              <a:rPr lang="en-US" sz="2000" b="1" dirty="0" err="1"/>
              <a:t>sh</a:t>
            </a:r>
            <a:r>
              <a:rPr lang="en-US" sz="2000" b="1" dirty="0"/>
              <a:t> 'docker tag </a:t>
            </a:r>
            <a:r>
              <a:rPr lang="en-US" sz="2000" b="1" dirty="0" err="1"/>
              <a:t>swiggy</a:t>
            </a:r>
            <a:r>
              <a:rPr lang="en-US" sz="2000" b="1" dirty="0"/>
              <a:t>-app jessie0028/</a:t>
            </a:r>
            <a:r>
              <a:rPr lang="en-US" sz="2000" b="1" dirty="0" err="1"/>
              <a:t>swiggy-app:latest</a:t>
            </a:r>
            <a:r>
              <a:rPr lang="en-US" sz="2000" b="1" dirty="0"/>
              <a:t>'</a:t>
            </a:r>
            <a:br>
              <a:rPr lang="en-US" sz="2000" b="1" dirty="0"/>
            </a:br>
            <a:r>
              <a:rPr lang="en-US" sz="2000" b="1" dirty="0"/>
              <a:t>            }</a:t>
            </a:r>
            <a:br>
              <a:rPr lang="en-US" sz="2000" b="1" dirty="0"/>
            </a:br>
            <a:r>
              <a:rPr lang="en-US" sz="2000" b="1" dirty="0"/>
              <a:t>        }</a:t>
            </a:r>
          </a:p>
          <a:p>
            <a:r>
              <a:rPr lang="en-US" sz="2000" b="1" dirty="0"/>
              <a:t> </a:t>
            </a:r>
          </a:p>
          <a:p>
            <a:r>
              <a:rPr lang="en-US" sz="2000" b="1" dirty="0"/>
              <a:t>        stage('Push to </a:t>
            </a:r>
            <a:r>
              <a:rPr lang="en-US" sz="2000" b="1" dirty="0" err="1"/>
              <a:t>DockerHub</a:t>
            </a:r>
            <a:r>
              <a:rPr lang="en-US" sz="2000" b="1" dirty="0"/>
              <a:t>') {</a:t>
            </a:r>
            <a:br>
              <a:rPr lang="en-US" sz="2000" b="1" dirty="0"/>
            </a:br>
            <a:r>
              <a:rPr lang="en-US" sz="2000" b="1" dirty="0"/>
              <a:t>            steps {</a:t>
            </a:r>
            <a:br>
              <a:rPr lang="en-US" sz="2000" b="1" dirty="0"/>
            </a:br>
            <a:r>
              <a:rPr lang="en-US" sz="2000" b="1" dirty="0"/>
              <a:t>                </a:t>
            </a:r>
            <a:r>
              <a:rPr lang="en-US" sz="2000" b="1" dirty="0" err="1"/>
              <a:t>sh</a:t>
            </a:r>
            <a:r>
              <a:rPr lang="en-US" sz="2000" b="1" dirty="0"/>
              <a:t> 'docker push jessie0028/</a:t>
            </a:r>
            <a:r>
              <a:rPr lang="en-US" sz="2000" b="1" dirty="0" err="1"/>
              <a:t>swiggy-app:latest</a:t>
            </a:r>
            <a:r>
              <a:rPr lang="en-US" sz="2000" b="1" dirty="0"/>
              <a:t>'</a:t>
            </a:r>
            <a:br>
              <a:rPr lang="en-US" sz="2000" b="1" dirty="0"/>
            </a:br>
            <a:r>
              <a:rPr lang="en-US" sz="2000" b="1" dirty="0"/>
              <a:t>            }</a:t>
            </a:r>
            <a:br>
              <a:rPr lang="en-US" sz="2000" b="1" dirty="0"/>
            </a:br>
            <a:r>
              <a:rPr lang="en-US" sz="2000" b="1" dirty="0"/>
              <a:t>        }</a:t>
            </a:r>
          </a:p>
          <a:p>
            <a:r>
              <a:rPr lang="en-US" sz="2000" b="1" dirty="0"/>
              <a:t> </a:t>
            </a:r>
          </a:p>
          <a:p>
            <a:r>
              <a:rPr lang="en-US" sz="2000" b="1" dirty="0"/>
              <a:t>        stage('Deploy to Container') {</a:t>
            </a:r>
            <a:br>
              <a:rPr lang="en-US" sz="2000" b="1" dirty="0"/>
            </a:br>
            <a:r>
              <a:rPr lang="en-US" sz="2000" b="1" dirty="0"/>
              <a:t>            steps {</a:t>
            </a:r>
            <a:br>
              <a:rPr lang="en-US" sz="2000" b="1" dirty="0"/>
            </a:br>
            <a:r>
              <a:rPr lang="en-US" sz="2000" b="1" dirty="0"/>
              <a:t>                </a:t>
            </a:r>
            <a:r>
              <a:rPr lang="en-US" sz="2000" b="1" dirty="0" err="1"/>
              <a:t>sh</a:t>
            </a:r>
            <a:r>
              <a:rPr lang="en-US" sz="2000" b="1" dirty="0"/>
              <a:t> 'docker run -d --name </a:t>
            </a:r>
            <a:r>
              <a:rPr lang="en-US" sz="2000" b="1" dirty="0" err="1"/>
              <a:t>swiggy</a:t>
            </a:r>
            <a:r>
              <a:rPr lang="en-US" sz="2000" b="1" dirty="0"/>
              <a:t>-app -p 3000:3000 jessie0028/</a:t>
            </a:r>
            <a:r>
              <a:rPr lang="en-US" sz="2000" b="1" dirty="0" err="1"/>
              <a:t>swiggy-app:latest</a:t>
            </a:r>
            <a:r>
              <a:rPr lang="en-US" sz="2000" b="1" dirty="0"/>
              <a:t>'</a:t>
            </a:r>
            <a:br>
              <a:rPr lang="en-US" sz="2000" b="1" dirty="0"/>
            </a:br>
            <a:r>
              <a:rPr lang="en-US" sz="2000" b="1" dirty="0"/>
              <a:t>            }</a:t>
            </a:r>
            <a:br>
              <a:rPr lang="en-US" sz="2000" b="1" dirty="0"/>
            </a:br>
            <a:r>
              <a:rPr lang="en-US" sz="2000" b="1" dirty="0"/>
              <a:t>        }</a:t>
            </a:r>
            <a:br>
              <a:rPr lang="en-US" sz="2000" b="1" dirty="0"/>
            </a:br>
            <a:r>
              <a:rPr lang="en-US" sz="2000" b="1" dirty="0"/>
              <a:t>    }</a:t>
            </a:r>
            <a:br>
              <a:rPr lang="en-US" sz="2000" b="1" dirty="0"/>
            </a:br>
            <a:r>
              <a:rPr lang="en-US" sz="2000" b="1" dirty="0"/>
              <a:t>}</a:t>
            </a:r>
          </a:p>
        </p:txBody>
      </p:sp>
    </p:spTree>
    <p:extLst>
      <p:ext uri="{BB962C8B-B14F-4D97-AF65-F5344CB8AC3E}">
        <p14:creationId xmlns:p14="http://schemas.microsoft.com/office/powerpoint/2010/main" val="1404723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F63E5-3AD3-4D7E-84F8-9C871EE30775}"/>
              </a:ext>
            </a:extLst>
          </p:cNvPr>
          <p:cNvSpPr>
            <a:spLocks noGrp="1"/>
          </p:cNvSpPr>
          <p:nvPr>
            <p:ph type="title"/>
          </p:nvPr>
        </p:nvSpPr>
        <p:spPr/>
        <p:txBody>
          <a:bodyPr/>
          <a:lstStyle/>
          <a:p>
            <a:r>
              <a:rPr lang="en-US" b="1" dirty="0"/>
              <a:t>What is Jenkins CI/CD Pipeline?</a:t>
            </a:r>
            <a:br>
              <a:rPr lang="en-US" b="1" dirty="0"/>
            </a:br>
            <a:endParaRPr lang="en-US" dirty="0"/>
          </a:p>
        </p:txBody>
      </p:sp>
      <p:sp>
        <p:nvSpPr>
          <p:cNvPr id="3" name="Content Placeholder 2">
            <a:extLst>
              <a:ext uri="{FF2B5EF4-FFF2-40B4-BE49-F238E27FC236}">
                <a16:creationId xmlns:a16="http://schemas.microsoft.com/office/drawing/2014/main" id="{2B159431-8425-4DA0-8AE0-78FAF5751F7C}"/>
              </a:ext>
            </a:extLst>
          </p:cNvPr>
          <p:cNvSpPr>
            <a:spLocks noGrp="1"/>
          </p:cNvSpPr>
          <p:nvPr>
            <p:ph idx="1"/>
          </p:nvPr>
        </p:nvSpPr>
        <p:spPr/>
        <p:txBody>
          <a:bodyPr>
            <a:normAutofit fontScale="92500" lnSpcReduction="10000"/>
          </a:bodyPr>
          <a:lstStyle/>
          <a:p>
            <a:pPr fontAlgn="base"/>
            <a:r>
              <a:rPr lang="en-US" dirty="0"/>
              <a:t>Jenkins CI/CD stands for</a:t>
            </a:r>
            <a:r>
              <a:rPr lang="en-US" u="sng" dirty="0">
                <a:hlinkClick r:id="rId2"/>
              </a:rPr>
              <a:t> Continuous Integration / Continuous Deployment</a:t>
            </a:r>
            <a:r>
              <a:rPr lang="en-US" dirty="0"/>
              <a:t> first let us try to understand what is a pipeline. In computing, a pipeline is a set of stages or processes linked together to form a processing system. Each stage in the pipeline takes an input, processes it in accordance with a set of rules, and then sends the outputs to the stage that follows. Frequently, the pipeline’s overall output is its final step’s output. like the procedures outlined below</a:t>
            </a:r>
          </a:p>
          <a:p>
            <a:pPr fontAlgn="base">
              <a:buFont typeface="Wingdings" panose="05000000000000000000" pitchFamily="2" charset="2"/>
              <a:buChar char="v"/>
            </a:pPr>
            <a:r>
              <a:rPr lang="en-US" dirty="0"/>
              <a:t>Test code</a:t>
            </a:r>
          </a:p>
          <a:p>
            <a:pPr fontAlgn="base">
              <a:buFont typeface="Wingdings" panose="05000000000000000000" pitchFamily="2" charset="2"/>
              <a:buChar char="v"/>
            </a:pPr>
            <a:r>
              <a:rPr lang="en-US" dirty="0"/>
              <a:t>Build Application</a:t>
            </a:r>
          </a:p>
          <a:p>
            <a:pPr fontAlgn="base">
              <a:buFont typeface="Wingdings" panose="05000000000000000000" pitchFamily="2" charset="2"/>
              <a:buChar char="v"/>
            </a:pPr>
            <a:r>
              <a:rPr lang="en-US" dirty="0"/>
              <a:t>Push Repository</a:t>
            </a:r>
          </a:p>
          <a:p>
            <a:pPr fontAlgn="base">
              <a:buFont typeface="Wingdings" panose="05000000000000000000" pitchFamily="2" charset="2"/>
              <a:buChar char="v"/>
            </a:pPr>
            <a:r>
              <a:rPr lang="en-US" dirty="0"/>
              <a:t>Deploy to Server</a:t>
            </a:r>
          </a:p>
          <a:p>
            <a:endParaRPr lang="en-US" dirty="0"/>
          </a:p>
        </p:txBody>
      </p:sp>
    </p:spTree>
    <p:extLst>
      <p:ext uri="{BB962C8B-B14F-4D97-AF65-F5344CB8AC3E}">
        <p14:creationId xmlns:p14="http://schemas.microsoft.com/office/powerpoint/2010/main" val="15687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A109C-408F-41D6-89E5-D02728849F89}"/>
              </a:ext>
            </a:extLst>
          </p:cNvPr>
          <p:cNvSpPr>
            <a:spLocks noGrp="1"/>
          </p:cNvSpPr>
          <p:nvPr>
            <p:ph type="title"/>
          </p:nvPr>
        </p:nvSpPr>
        <p:spPr>
          <a:xfrm>
            <a:off x="295422" y="365125"/>
            <a:ext cx="11058378" cy="647749"/>
          </a:xfrm>
        </p:spPr>
        <p:txBody>
          <a:bodyPr>
            <a:normAutofit/>
          </a:bodyPr>
          <a:lstStyle/>
          <a:p>
            <a:r>
              <a:rPr lang="en-US" sz="3200" b="1" dirty="0"/>
              <a:t>Step 20:Trigger the pipeline manually</a:t>
            </a:r>
          </a:p>
        </p:txBody>
      </p:sp>
      <p:pic>
        <p:nvPicPr>
          <p:cNvPr id="4" name="Content Placeholder 3">
            <a:extLst>
              <a:ext uri="{FF2B5EF4-FFF2-40B4-BE49-F238E27FC236}">
                <a16:creationId xmlns:a16="http://schemas.microsoft.com/office/drawing/2014/main" id="{F1E06471-2608-41B5-9988-9488C9AB3ACA}"/>
              </a:ext>
            </a:extLst>
          </p:cNvPr>
          <p:cNvPicPr>
            <a:picLocks noGrp="1" noChangeAspect="1"/>
          </p:cNvPicPr>
          <p:nvPr>
            <p:ph idx="1"/>
          </p:nvPr>
        </p:nvPicPr>
        <p:blipFill>
          <a:blip r:embed="rId2"/>
          <a:stretch>
            <a:fillRect/>
          </a:stretch>
        </p:blipFill>
        <p:spPr>
          <a:xfrm>
            <a:off x="0" y="1209822"/>
            <a:ext cx="12191999" cy="5514535"/>
          </a:xfrm>
          <a:prstGeom prst="rect">
            <a:avLst/>
          </a:prstGeom>
        </p:spPr>
      </p:pic>
    </p:spTree>
    <p:extLst>
      <p:ext uri="{BB962C8B-B14F-4D97-AF65-F5344CB8AC3E}">
        <p14:creationId xmlns:p14="http://schemas.microsoft.com/office/powerpoint/2010/main" val="603316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7F924-9417-4BF7-BBF5-028413AC0D6E}"/>
              </a:ext>
            </a:extLst>
          </p:cNvPr>
          <p:cNvSpPr>
            <a:spLocks noGrp="1"/>
          </p:cNvSpPr>
          <p:nvPr>
            <p:ph type="title"/>
          </p:nvPr>
        </p:nvSpPr>
        <p:spPr>
          <a:xfrm>
            <a:off x="98474" y="365126"/>
            <a:ext cx="11255326" cy="577410"/>
          </a:xfrm>
        </p:spPr>
        <p:txBody>
          <a:bodyPr>
            <a:normAutofit/>
          </a:bodyPr>
          <a:lstStyle/>
          <a:p>
            <a:r>
              <a:rPr lang="en-US" sz="3200" b="1" dirty="0"/>
              <a:t>Step 22</a:t>
            </a:r>
          </a:p>
        </p:txBody>
      </p:sp>
      <p:pic>
        <p:nvPicPr>
          <p:cNvPr id="4" name="Content Placeholder 3">
            <a:extLst>
              <a:ext uri="{FF2B5EF4-FFF2-40B4-BE49-F238E27FC236}">
                <a16:creationId xmlns:a16="http://schemas.microsoft.com/office/drawing/2014/main" id="{F282F31A-07CF-4EE5-A12D-7968E970681B}"/>
              </a:ext>
            </a:extLst>
          </p:cNvPr>
          <p:cNvPicPr>
            <a:picLocks noGrp="1" noChangeAspect="1"/>
          </p:cNvPicPr>
          <p:nvPr>
            <p:ph idx="1"/>
          </p:nvPr>
        </p:nvPicPr>
        <p:blipFill>
          <a:blip r:embed="rId2"/>
          <a:stretch>
            <a:fillRect/>
          </a:stretch>
        </p:blipFill>
        <p:spPr>
          <a:xfrm>
            <a:off x="98474" y="1238250"/>
            <a:ext cx="12093526" cy="5619750"/>
          </a:xfrm>
          <a:prstGeom prst="rect">
            <a:avLst/>
          </a:prstGeom>
        </p:spPr>
      </p:pic>
    </p:spTree>
    <p:extLst>
      <p:ext uri="{BB962C8B-B14F-4D97-AF65-F5344CB8AC3E}">
        <p14:creationId xmlns:p14="http://schemas.microsoft.com/office/powerpoint/2010/main" val="18953649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3B6F6-C705-4398-A0B1-D03983AD3B18}"/>
              </a:ext>
            </a:extLst>
          </p:cNvPr>
          <p:cNvSpPr>
            <a:spLocks noGrp="1"/>
          </p:cNvSpPr>
          <p:nvPr>
            <p:ph type="title"/>
          </p:nvPr>
        </p:nvSpPr>
        <p:spPr>
          <a:xfrm>
            <a:off x="838200" y="365125"/>
            <a:ext cx="10515600" cy="563343"/>
          </a:xfrm>
        </p:spPr>
        <p:txBody>
          <a:bodyPr>
            <a:normAutofit/>
          </a:bodyPr>
          <a:lstStyle/>
          <a:p>
            <a:r>
              <a:rPr lang="en-US" sz="3200" b="1" dirty="0"/>
              <a:t>Step 23</a:t>
            </a:r>
          </a:p>
        </p:txBody>
      </p:sp>
      <p:pic>
        <p:nvPicPr>
          <p:cNvPr id="4" name="Content Placeholder 3">
            <a:extLst>
              <a:ext uri="{FF2B5EF4-FFF2-40B4-BE49-F238E27FC236}">
                <a16:creationId xmlns:a16="http://schemas.microsoft.com/office/drawing/2014/main" id="{1AA595AE-95AD-4C08-B46B-FA05F7EA61B2}"/>
              </a:ext>
            </a:extLst>
          </p:cNvPr>
          <p:cNvPicPr>
            <a:picLocks noGrp="1" noChangeAspect="1"/>
          </p:cNvPicPr>
          <p:nvPr>
            <p:ph idx="1"/>
          </p:nvPr>
        </p:nvPicPr>
        <p:blipFill>
          <a:blip r:embed="rId2"/>
          <a:stretch>
            <a:fillRect/>
          </a:stretch>
        </p:blipFill>
        <p:spPr>
          <a:xfrm>
            <a:off x="0" y="1055688"/>
            <a:ext cx="12192000" cy="5683250"/>
          </a:xfrm>
          <a:prstGeom prst="rect">
            <a:avLst/>
          </a:prstGeom>
        </p:spPr>
      </p:pic>
    </p:spTree>
    <p:extLst>
      <p:ext uri="{BB962C8B-B14F-4D97-AF65-F5344CB8AC3E}">
        <p14:creationId xmlns:p14="http://schemas.microsoft.com/office/powerpoint/2010/main" val="2306825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DF917-1EC5-4560-845F-D93581EF1215}"/>
              </a:ext>
            </a:extLst>
          </p:cNvPr>
          <p:cNvSpPr>
            <a:spLocks noGrp="1"/>
          </p:cNvSpPr>
          <p:nvPr>
            <p:ph type="title"/>
          </p:nvPr>
        </p:nvSpPr>
        <p:spPr>
          <a:xfrm>
            <a:off x="323557" y="365125"/>
            <a:ext cx="11030243" cy="746223"/>
          </a:xfrm>
        </p:spPr>
        <p:txBody>
          <a:bodyPr>
            <a:normAutofit/>
          </a:bodyPr>
          <a:lstStyle/>
          <a:p>
            <a:r>
              <a:rPr lang="en-US" sz="3600" dirty="0"/>
              <a:t>Step 24</a:t>
            </a:r>
          </a:p>
        </p:txBody>
      </p:sp>
      <p:pic>
        <p:nvPicPr>
          <p:cNvPr id="4" name="Content Placeholder 3">
            <a:extLst>
              <a:ext uri="{FF2B5EF4-FFF2-40B4-BE49-F238E27FC236}">
                <a16:creationId xmlns:a16="http://schemas.microsoft.com/office/drawing/2014/main" id="{A0951D0A-0200-45F7-9CD4-15501D7B0D8A}"/>
              </a:ext>
            </a:extLst>
          </p:cNvPr>
          <p:cNvPicPr>
            <a:picLocks noGrp="1" noChangeAspect="1"/>
          </p:cNvPicPr>
          <p:nvPr>
            <p:ph idx="1"/>
          </p:nvPr>
        </p:nvPicPr>
        <p:blipFill>
          <a:blip r:embed="rId2"/>
          <a:stretch>
            <a:fillRect/>
          </a:stretch>
        </p:blipFill>
        <p:spPr>
          <a:xfrm>
            <a:off x="92223" y="1111250"/>
            <a:ext cx="11907519" cy="5746750"/>
          </a:xfrm>
          <a:prstGeom prst="rect">
            <a:avLst/>
          </a:prstGeom>
        </p:spPr>
      </p:pic>
    </p:spTree>
    <p:extLst>
      <p:ext uri="{BB962C8B-B14F-4D97-AF65-F5344CB8AC3E}">
        <p14:creationId xmlns:p14="http://schemas.microsoft.com/office/powerpoint/2010/main" val="29172339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71CBD-04B5-47CC-8B92-88C1BAF95F4C}"/>
              </a:ext>
            </a:extLst>
          </p:cNvPr>
          <p:cNvSpPr>
            <a:spLocks noGrp="1"/>
          </p:cNvSpPr>
          <p:nvPr>
            <p:ph type="title"/>
          </p:nvPr>
        </p:nvSpPr>
        <p:spPr>
          <a:xfrm>
            <a:off x="478302" y="365126"/>
            <a:ext cx="10875498" cy="591478"/>
          </a:xfrm>
        </p:spPr>
        <p:txBody>
          <a:bodyPr>
            <a:normAutofit/>
          </a:bodyPr>
          <a:lstStyle/>
          <a:p>
            <a:r>
              <a:rPr lang="en-US" sz="3600" b="1" dirty="0"/>
              <a:t>Step 25</a:t>
            </a:r>
          </a:p>
        </p:txBody>
      </p:sp>
      <p:pic>
        <p:nvPicPr>
          <p:cNvPr id="4" name="Content Placeholder 3">
            <a:extLst>
              <a:ext uri="{FF2B5EF4-FFF2-40B4-BE49-F238E27FC236}">
                <a16:creationId xmlns:a16="http://schemas.microsoft.com/office/drawing/2014/main" id="{50310281-CD2E-4BA0-9C24-12C3E91644C6}"/>
              </a:ext>
            </a:extLst>
          </p:cNvPr>
          <p:cNvPicPr>
            <a:picLocks noGrp="1" noChangeAspect="1"/>
          </p:cNvPicPr>
          <p:nvPr>
            <p:ph idx="1"/>
          </p:nvPr>
        </p:nvPicPr>
        <p:blipFill>
          <a:blip r:embed="rId2"/>
          <a:stretch>
            <a:fillRect/>
          </a:stretch>
        </p:blipFill>
        <p:spPr>
          <a:xfrm>
            <a:off x="0" y="957263"/>
            <a:ext cx="12192000" cy="5900737"/>
          </a:xfrm>
          <a:prstGeom prst="rect">
            <a:avLst/>
          </a:prstGeom>
        </p:spPr>
      </p:pic>
    </p:spTree>
    <p:extLst>
      <p:ext uri="{BB962C8B-B14F-4D97-AF65-F5344CB8AC3E}">
        <p14:creationId xmlns:p14="http://schemas.microsoft.com/office/powerpoint/2010/main" val="406228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BBA4-9528-4CCD-9D03-8C934A16863C}"/>
              </a:ext>
            </a:extLst>
          </p:cNvPr>
          <p:cNvSpPr>
            <a:spLocks noGrp="1"/>
          </p:cNvSpPr>
          <p:nvPr>
            <p:ph type="title"/>
          </p:nvPr>
        </p:nvSpPr>
        <p:spPr>
          <a:xfrm>
            <a:off x="604911" y="365126"/>
            <a:ext cx="10748889" cy="605546"/>
          </a:xfrm>
        </p:spPr>
        <p:txBody>
          <a:bodyPr>
            <a:normAutofit/>
          </a:bodyPr>
          <a:lstStyle/>
          <a:p>
            <a:r>
              <a:rPr lang="en-US" sz="2800" b="1" dirty="0"/>
              <a:t>Step 26</a:t>
            </a:r>
          </a:p>
        </p:txBody>
      </p:sp>
      <p:pic>
        <p:nvPicPr>
          <p:cNvPr id="4" name="Content Placeholder 3">
            <a:extLst>
              <a:ext uri="{FF2B5EF4-FFF2-40B4-BE49-F238E27FC236}">
                <a16:creationId xmlns:a16="http://schemas.microsoft.com/office/drawing/2014/main" id="{D605A95D-94C7-489F-A9D9-87FC095E5324}"/>
              </a:ext>
            </a:extLst>
          </p:cNvPr>
          <p:cNvPicPr>
            <a:picLocks noGrp="1" noChangeAspect="1"/>
          </p:cNvPicPr>
          <p:nvPr>
            <p:ph idx="1"/>
          </p:nvPr>
        </p:nvPicPr>
        <p:blipFill>
          <a:blip r:embed="rId2"/>
          <a:stretch>
            <a:fillRect/>
          </a:stretch>
        </p:blipFill>
        <p:spPr>
          <a:xfrm>
            <a:off x="98474" y="969963"/>
            <a:ext cx="12093526" cy="5768462"/>
          </a:xfrm>
          <a:prstGeom prst="rect">
            <a:avLst/>
          </a:prstGeom>
        </p:spPr>
      </p:pic>
    </p:spTree>
    <p:extLst>
      <p:ext uri="{BB962C8B-B14F-4D97-AF65-F5344CB8AC3E}">
        <p14:creationId xmlns:p14="http://schemas.microsoft.com/office/powerpoint/2010/main" val="3067367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8F8F0-0E4F-400B-BD15-AE21CAC0FADB}"/>
              </a:ext>
            </a:extLst>
          </p:cNvPr>
          <p:cNvSpPr>
            <a:spLocks noGrp="1"/>
          </p:cNvSpPr>
          <p:nvPr>
            <p:ph type="title"/>
          </p:nvPr>
        </p:nvSpPr>
        <p:spPr>
          <a:xfrm>
            <a:off x="323557" y="365125"/>
            <a:ext cx="11030243" cy="436733"/>
          </a:xfrm>
        </p:spPr>
        <p:txBody>
          <a:bodyPr>
            <a:normAutofit fontScale="90000"/>
          </a:bodyPr>
          <a:lstStyle/>
          <a:p>
            <a:r>
              <a:rPr lang="en-US" sz="3200" b="1" dirty="0"/>
              <a:t>Step 27:SonarQube Dashboard</a:t>
            </a:r>
          </a:p>
        </p:txBody>
      </p:sp>
      <p:pic>
        <p:nvPicPr>
          <p:cNvPr id="4" name="Content Placeholder 3">
            <a:extLst>
              <a:ext uri="{FF2B5EF4-FFF2-40B4-BE49-F238E27FC236}">
                <a16:creationId xmlns:a16="http://schemas.microsoft.com/office/drawing/2014/main" id="{FE6265AA-1881-4123-86DC-F10E5A1B2466}"/>
              </a:ext>
            </a:extLst>
          </p:cNvPr>
          <p:cNvPicPr>
            <a:picLocks noGrp="1" noChangeAspect="1"/>
          </p:cNvPicPr>
          <p:nvPr>
            <p:ph idx="1"/>
          </p:nvPr>
        </p:nvPicPr>
        <p:blipFill>
          <a:blip r:embed="rId2"/>
          <a:stretch>
            <a:fillRect/>
          </a:stretch>
        </p:blipFill>
        <p:spPr>
          <a:xfrm>
            <a:off x="98474" y="1097281"/>
            <a:ext cx="11985674" cy="5760720"/>
          </a:xfrm>
          <a:prstGeom prst="rect">
            <a:avLst/>
          </a:prstGeom>
        </p:spPr>
      </p:pic>
    </p:spTree>
    <p:extLst>
      <p:ext uri="{BB962C8B-B14F-4D97-AF65-F5344CB8AC3E}">
        <p14:creationId xmlns:p14="http://schemas.microsoft.com/office/powerpoint/2010/main" val="16495120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DD71-1494-49D1-A2DC-50A275BC3152}"/>
              </a:ext>
            </a:extLst>
          </p:cNvPr>
          <p:cNvSpPr>
            <a:spLocks noGrp="1"/>
          </p:cNvSpPr>
          <p:nvPr>
            <p:ph type="title"/>
          </p:nvPr>
        </p:nvSpPr>
        <p:spPr>
          <a:xfrm>
            <a:off x="576775" y="365125"/>
            <a:ext cx="10777025" cy="746223"/>
          </a:xfrm>
        </p:spPr>
        <p:txBody>
          <a:bodyPr>
            <a:normAutofit/>
          </a:bodyPr>
          <a:lstStyle/>
          <a:p>
            <a:r>
              <a:rPr lang="en-US" sz="3600" b="1" dirty="0"/>
              <a:t>Step 28 </a:t>
            </a:r>
          </a:p>
        </p:txBody>
      </p:sp>
      <p:pic>
        <p:nvPicPr>
          <p:cNvPr id="4" name="Content Placeholder 3">
            <a:extLst>
              <a:ext uri="{FF2B5EF4-FFF2-40B4-BE49-F238E27FC236}">
                <a16:creationId xmlns:a16="http://schemas.microsoft.com/office/drawing/2014/main" id="{455379BE-9982-4202-8080-747705BBADF9}"/>
              </a:ext>
            </a:extLst>
          </p:cNvPr>
          <p:cNvPicPr>
            <a:picLocks noGrp="1" noChangeAspect="1"/>
          </p:cNvPicPr>
          <p:nvPr>
            <p:ph idx="1"/>
          </p:nvPr>
        </p:nvPicPr>
        <p:blipFill>
          <a:blip r:embed="rId2"/>
          <a:stretch>
            <a:fillRect/>
          </a:stretch>
        </p:blipFill>
        <p:spPr>
          <a:xfrm>
            <a:off x="126609" y="1111348"/>
            <a:ext cx="12065391" cy="5746652"/>
          </a:xfrm>
          <a:prstGeom prst="rect">
            <a:avLst/>
          </a:prstGeom>
        </p:spPr>
      </p:pic>
    </p:spTree>
    <p:extLst>
      <p:ext uri="{BB962C8B-B14F-4D97-AF65-F5344CB8AC3E}">
        <p14:creationId xmlns:p14="http://schemas.microsoft.com/office/powerpoint/2010/main" val="3236085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8650-A52B-4F12-B5C0-8AB9774FBFA2}"/>
              </a:ext>
            </a:extLst>
          </p:cNvPr>
          <p:cNvSpPr>
            <a:spLocks noGrp="1"/>
          </p:cNvSpPr>
          <p:nvPr>
            <p:ph type="title"/>
          </p:nvPr>
        </p:nvSpPr>
        <p:spPr>
          <a:xfrm>
            <a:off x="492369" y="365126"/>
            <a:ext cx="10861431" cy="633680"/>
          </a:xfrm>
        </p:spPr>
        <p:txBody>
          <a:bodyPr>
            <a:normAutofit/>
          </a:bodyPr>
          <a:lstStyle/>
          <a:p>
            <a:r>
              <a:rPr lang="en-US" sz="3600" b="1" dirty="0"/>
              <a:t>Step 29</a:t>
            </a:r>
          </a:p>
        </p:txBody>
      </p:sp>
      <p:pic>
        <p:nvPicPr>
          <p:cNvPr id="7" name="Content Placeholder 6">
            <a:extLst>
              <a:ext uri="{FF2B5EF4-FFF2-40B4-BE49-F238E27FC236}">
                <a16:creationId xmlns:a16="http://schemas.microsoft.com/office/drawing/2014/main" id="{326C885C-8073-4962-9DB8-ACA41F68889B}"/>
              </a:ext>
            </a:extLst>
          </p:cNvPr>
          <p:cNvPicPr>
            <a:picLocks noGrp="1" noChangeAspect="1"/>
          </p:cNvPicPr>
          <p:nvPr>
            <p:ph idx="1"/>
          </p:nvPr>
        </p:nvPicPr>
        <p:blipFill>
          <a:blip r:embed="rId2"/>
          <a:stretch>
            <a:fillRect/>
          </a:stretch>
        </p:blipFill>
        <p:spPr>
          <a:xfrm>
            <a:off x="1203921" y="1139825"/>
            <a:ext cx="8945957" cy="5037138"/>
          </a:xfrm>
          <a:prstGeom prst="rect">
            <a:avLst/>
          </a:prstGeom>
        </p:spPr>
      </p:pic>
    </p:spTree>
    <p:extLst>
      <p:ext uri="{BB962C8B-B14F-4D97-AF65-F5344CB8AC3E}">
        <p14:creationId xmlns:p14="http://schemas.microsoft.com/office/powerpoint/2010/main" val="755043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C2D23-415E-48DC-AC19-E15513FD6756}"/>
              </a:ext>
            </a:extLst>
          </p:cNvPr>
          <p:cNvSpPr>
            <a:spLocks noGrp="1"/>
          </p:cNvSpPr>
          <p:nvPr>
            <p:ph type="title"/>
          </p:nvPr>
        </p:nvSpPr>
        <p:spPr>
          <a:xfrm>
            <a:off x="309489" y="365125"/>
            <a:ext cx="11044311" cy="619613"/>
          </a:xfrm>
        </p:spPr>
        <p:txBody>
          <a:bodyPr>
            <a:normAutofit/>
          </a:bodyPr>
          <a:lstStyle/>
          <a:p>
            <a:r>
              <a:rPr lang="en-US" sz="3200" b="1" dirty="0"/>
              <a:t>Step 30</a:t>
            </a:r>
          </a:p>
        </p:txBody>
      </p:sp>
      <p:pic>
        <p:nvPicPr>
          <p:cNvPr id="4" name="Content Placeholder 3">
            <a:extLst>
              <a:ext uri="{FF2B5EF4-FFF2-40B4-BE49-F238E27FC236}">
                <a16:creationId xmlns:a16="http://schemas.microsoft.com/office/drawing/2014/main" id="{7052FAAC-31F2-4D6D-AD43-99E80E678067}"/>
              </a:ext>
            </a:extLst>
          </p:cNvPr>
          <p:cNvPicPr>
            <a:picLocks noGrp="1" noChangeAspect="1"/>
          </p:cNvPicPr>
          <p:nvPr>
            <p:ph idx="1"/>
          </p:nvPr>
        </p:nvPicPr>
        <p:blipFill>
          <a:blip r:embed="rId2"/>
          <a:stretch>
            <a:fillRect/>
          </a:stretch>
        </p:blipFill>
        <p:spPr>
          <a:xfrm>
            <a:off x="309489" y="2293034"/>
            <a:ext cx="11662117" cy="3179298"/>
          </a:xfrm>
          <a:prstGeom prst="rect">
            <a:avLst/>
          </a:prstGeom>
        </p:spPr>
      </p:pic>
    </p:spTree>
    <p:extLst>
      <p:ext uri="{BB962C8B-B14F-4D97-AF65-F5344CB8AC3E}">
        <p14:creationId xmlns:p14="http://schemas.microsoft.com/office/powerpoint/2010/main" val="233686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1B068-1BC6-4973-8CBC-752F74CB7279}"/>
              </a:ext>
            </a:extLst>
          </p:cNvPr>
          <p:cNvSpPr>
            <a:spLocks noGrp="1"/>
          </p:cNvSpPr>
          <p:nvPr>
            <p:ph type="title"/>
          </p:nvPr>
        </p:nvSpPr>
        <p:spPr/>
        <p:txBody>
          <a:bodyPr>
            <a:normAutofit/>
          </a:bodyPr>
          <a:lstStyle/>
          <a:p>
            <a:r>
              <a:rPr lang="en-US" b="1" dirty="0"/>
              <a:t>What is Jenkins Continuous Integration (CI)?</a:t>
            </a:r>
            <a:br>
              <a:rPr lang="en-US" b="1" dirty="0"/>
            </a:br>
            <a:endParaRPr lang="en-US" dirty="0"/>
          </a:p>
        </p:txBody>
      </p:sp>
      <p:sp>
        <p:nvSpPr>
          <p:cNvPr id="3" name="Content Placeholder 2">
            <a:extLst>
              <a:ext uri="{FF2B5EF4-FFF2-40B4-BE49-F238E27FC236}">
                <a16:creationId xmlns:a16="http://schemas.microsoft.com/office/drawing/2014/main" id="{275C88E4-5C28-4323-B070-A7C46A9D29DB}"/>
              </a:ext>
            </a:extLst>
          </p:cNvPr>
          <p:cNvSpPr>
            <a:spLocks noGrp="1"/>
          </p:cNvSpPr>
          <p:nvPr>
            <p:ph idx="1"/>
          </p:nvPr>
        </p:nvSpPr>
        <p:spPr/>
        <p:txBody>
          <a:bodyPr/>
          <a:lstStyle/>
          <a:p>
            <a:pPr fontAlgn="base"/>
            <a:r>
              <a:rPr lang="en-US" dirty="0"/>
              <a:t>Jenkins Continuous integration means whenever new code is committed to remote repositories like GitHub, GitLab, etc. </a:t>
            </a:r>
            <a:r>
              <a:rPr lang="en-US" u="sng" dirty="0">
                <a:hlinkClick r:id="rId2"/>
              </a:rPr>
              <a:t>Continuous Integration (CI)</a:t>
            </a:r>
            <a:r>
              <a:rPr lang="en-US" dirty="0"/>
              <a:t> will continuously build, tested, and merged into a shared repository.</a:t>
            </a:r>
          </a:p>
          <a:p>
            <a:pPr fontAlgn="base"/>
            <a:r>
              <a:rPr lang="en-US" b="1" dirty="0"/>
              <a:t>Benefits of Continuous Integration (CI)</a:t>
            </a:r>
          </a:p>
          <a:p>
            <a:pPr fontAlgn="base">
              <a:buFont typeface="Wingdings" panose="05000000000000000000" pitchFamily="2" charset="2"/>
              <a:buChar char="v"/>
            </a:pPr>
            <a:r>
              <a:rPr lang="en-US" dirty="0"/>
              <a:t>We can maintain the reports of the projects</a:t>
            </a:r>
          </a:p>
          <a:p>
            <a:pPr fontAlgn="base">
              <a:buFont typeface="Wingdings" panose="05000000000000000000" pitchFamily="2" charset="2"/>
              <a:buChar char="v"/>
            </a:pPr>
            <a:r>
              <a:rPr lang="en-US" dirty="0"/>
              <a:t>Deployments can be made within the given time</a:t>
            </a:r>
          </a:p>
          <a:p>
            <a:pPr fontAlgn="base">
              <a:buFont typeface="Wingdings" panose="05000000000000000000" pitchFamily="2" charset="2"/>
              <a:buChar char="v"/>
            </a:pPr>
            <a:r>
              <a:rPr lang="en-US" dirty="0"/>
              <a:t>Bugs can be found quickly.</a:t>
            </a:r>
          </a:p>
          <a:p>
            <a:endParaRPr lang="en-US" dirty="0"/>
          </a:p>
        </p:txBody>
      </p:sp>
    </p:spTree>
    <p:extLst>
      <p:ext uri="{BB962C8B-B14F-4D97-AF65-F5344CB8AC3E}">
        <p14:creationId xmlns:p14="http://schemas.microsoft.com/office/powerpoint/2010/main" val="4120744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B9363-4EC2-40C8-A472-CDD32009697B}"/>
              </a:ext>
            </a:extLst>
          </p:cNvPr>
          <p:cNvSpPr>
            <a:spLocks noGrp="1"/>
          </p:cNvSpPr>
          <p:nvPr>
            <p:ph type="title"/>
          </p:nvPr>
        </p:nvSpPr>
        <p:spPr>
          <a:xfrm>
            <a:off x="838200" y="365126"/>
            <a:ext cx="10515600" cy="422666"/>
          </a:xfrm>
        </p:spPr>
        <p:txBody>
          <a:bodyPr>
            <a:normAutofit fontScale="90000"/>
          </a:bodyPr>
          <a:lstStyle/>
          <a:p>
            <a:r>
              <a:rPr lang="en-US" sz="2800" b="1" dirty="0"/>
              <a:t>Step 31</a:t>
            </a:r>
          </a:p>
        </p:txBody>
      </p:sp>
      <p:pic>
        <p:nvPicPr>
          <p:cNvPr id="4" name="Content Placeholder 3">
            <a:extLst>
              <a:ext uri="{FF2B5EF4-FFF2-40B4-BE49-F238E27FC236}">
                <a16:creationId xmlns:a16="http://schemas.microsoft.com/office/drawing/2014/main" id="{1FFAE100-6260-42B5-9C62-3CF9D24034E6}"/>
              </a:ext>
            </a:extLst>
          </p:cNvPr>
          <p:cNvPicPr>
            <a:picLocks noGrp="1" noChangeAspect="1"/>
          </p:cNvPicPr>
          <p:nvPr>
            <p:ph idx="1"/>
          </p:nvPr>
        </p:nvPicPr>
        <p:blipFill>
          <a:blip r:embed="rId2"/>
          <a:stretch>
            <a:fillRect/>
          </a:stretch>
        </p:blipFill>
        <p:spPr>
          <a:xfrm>
            <a:off x="126609" y="2532186"/>
            <a:ext cx="11830929" cy="2416846"/>
          </a:xfrm>
          <a:prstGeom prst="rect">
            <a:avLst/>
          </a:prstGeom>
        </p:spPr>
      </p:pic>
    </p:spTree>
    <p:extLst>
      <p:ext uri="{BB962C8B-B14F-4D97-AF65-F5344CB8AC3E}">
        <p14:creationId xmlns:p14="http://schemas.microsoft.com/office/powerpoint/2010/main" val="36688650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50CE1-C900-4EBE-85E7-115E6A103E9B}"/>
              </a:ext>
            </a:extLst>
          </p:cNvPr>
          <p:cNvSpPr>
            <a:spLocks noGrp="1"/>
          </p:cNvSpPr>
          <p:nvPr>
            <p:ph type="title"/>
          </p:nvPr>
        </p:nvSpPr>
        <p:spPr>
          <a:xfrm>
            <a:off x="838200" y="365126"/>
            <a:ext cx="10515600" cy="1252660"/>
          </a:xfrm>
        </p:spPr>
        <p:txBody>
          <a:bodyPr>
            <a:normAutofit/>
          </a:bodyPr>
          <a:lstStyle/>
          <a:p>
            <a:r>
              <a:rPr lang="en-US" sz="4000" b="1" dirty="0"/>
              <a:t>Step 32 </a:t>
            </a:r>
          </a:p>
        </p:txBody>
      </p:sp>
      <p:pic>
        <p:nvPicPr>
          <p:cNvPr id="4" name="Content Placeholder 3">
            <a:extLst>
              <a:ext uri="{FF2B5EF4-FFF2-40B4-BE49-F238E27FC236}">
                <a16:creationId xmlns:a16="http://schemas.microsoft.com/office/drawing/2014/main" id="{B03027AA-89A1-4493-B86C-1670D06DEE9B}"/>
              </a:ext>
            </a:extLst>
          </p:cNvPr>
          <p:cNvPicPr>
            <a:picLocks noGrp="1" noChangeAspect="1"/>
          </p:cNvPicPr>
          <p:nvPr>
            <p:ph idx="1"/>
          </p:nvPr>
        </p:nvPicPr>
        <p:blipFill>
          <a:blip r:embed="rId2"/>
          <a:stretch>
            <a:fillRect/>
          </a:stretch>
        </p:blipFill>
        <p:spPr>
          <a:xfrm>
            <a:off x="0" y="2383205"/>
            <a:ext cx="12192000" cy="3356413"/>
          </a:xfrm>
          <a:prstGeom prst="rect">
            <a:avLst/>
          </a:prstGeom>
        </p:spPr>
      </p:pic>
    </p:spTree>
    <p:extLst>
      <p:ext uri="{BB962C8B-B14F-4D97-AF65-F5344CB8AC3E}">
        <p14:creationId xmlns:p14="http://schemas.microsoft.com/office/powerpoint/2010/main" val="13848894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7937-6BB1-4E50-A8BA-BBF5920E1DD7}"/>
              </a:ext>
            </a:extLst>
          </p:cNvPr>
          <p:cNvSpPr>
            <a:spLocks noGrp="1"/>
          </p:cNvSpPr>
          <p:nvPr>
            <p:ph type="title"/>
          </p:nvPr>
        </p:nvSpPr>
        <p:spPr>
          <a:xfrm>
            <a:off x="838200" y="365126"/>
            <a:ext cx="10515600" cy="1055712"/>
          </a:xfrm>
        </p:spPr>
        <p:txBody>
          <a:bodyPr>
            <a:normAutofit/>
          </a:bodyPr>
          <a:lstStyle/>
          <a:p>
            <a:r>
              <a:rPr lang="en-US" sz="3600" b="1" dirty="0"/>
              <a:t>Final Output</a:t>
            </a:r>
          </a:p>
        </p:txBody>
      </p:sp>
      <p:pic>
        <p:nvPicPr>
          <p:cNvPr id="7" name="Content Placeholder 6">
            <a:extLst>
              <a:ext uri="{FF2B5EF4-FFF2-40B4-BE49-F238E27FC236}">
                <a16:creationId xmlns:a16="http://schemas.microsoft.com/office/drawing/2014/main" id="{A35CC972-6D83-46E6-A612-D5BE4D912032}"/>
              </a:ext>
            </a:extLst>
          </p:cNvPr>
          <p:cNvPicPr>
            <a:picLocks noGrp="1" noChangeAspect="1"/>
          </p:cNvPicPr>
          <p:nvPr>
            <p:ph idx="1"/>
          </p:nvPr>
        </p:nvPicPr>
        <p:blipFill>
          <a:blip r:embed="rId2"/>
          <a:stretch>
            <a:fillRect/>
          </a:stretch>
        </p:blipFill>
        <p:spPr>
          <a:xfrm>
            <a:off x="337625" y="1617784"/>
            <a:ext cx="11352627" cy="4875089"/>
          </a:xfrm>
          <a:prstGeom prst="rect">
            <a:avLst/>
          </a:prstGeom>
        </p:spPr>
      </p:pic>
    </p:spTree>
    <p:extLst>
      <p:ext uri="{BB962C8B-B14F-4D97-AF65-F5344CB8AC3E}">
        <p14:creationId xmlns:p14="http://schemas.microsoft.com/office/powerpoint/2010/main" val="600836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D3C57-2CC9-48E0-898F-56115E6054EC}"/>
              </a:ext>
            </a:extLst>
          </p:cNvPr>
          <p:cNvSpPr>
            <a:spLocks noGrp="1"/>
          </p:cNvSpPr>
          <p:nvPr>
            <p:ph type="title"/>
          </p:nvPr>
        </p:nvSpPr>
        <p:spPr>
          <a:xfrm>
            <a:off x="1229801" y="0"/>
            <a:ext cx="7569642" cy="1845734"/>
          </a:xfrm>
        </p:spPr>
        <p:txBody>
          <a:bodyPr>
            <a:normAutofit fontScale="90000"/>
          </a:bodyPr>
          <a:lstStyle/>
          <a:p>
            <a:r>
              <a:rPr lang="en-US" b="1" dirty="0"/>
              <a:t>What is Jenkins Continuous Deployment/Delivery (CD)?</a:t>
            </a:r>
            <a:br>
              <a:rPr lang="en-US" b="1" dirty="0"/>
            </a:br>
            <a:endParaRPr lang="en-US" dirty="0"/>
          </a:p>
        </p:txBody>
      </p:sp>
      <p:sp>
        <p:nvSpPr>
          <p:cNvPr id="3" name="Content Placeholder 2">
            <a:extLst>
              <a:ext uri="{FF2B5EF4-FFF2-40B4-BE49-F238E27FC236}">
                <a16:creationId xmlns:a16="http://schemas.microsoft.com/office/drawing/2014/main" id="{6ABB28F8-F770-4853-897E-5280E7D47172}"/>
              </a:ext>
            </a:extLst>
          </p:cNvPr>
          <p:cNvSpPr>
            <a:spLocks noGrp="1"/>
          </p:cNvSpPr>
          <p:nvPr>
            <p:ph idx="1"/>
          </p:nvPr>
        </p:nvSpPr>
        <p:spPr>
          <a:xfrm>
            <a:off x="1097279" y="1749287"/>
            <a:ext cx="10100807" cy="4119807"/>
          </a:xfrm>
        </p:spPr>
        <p:txBody>
          <a:bodyPr>
            <a:normAutofit lnSpcReduction="10000"/>
          </a:bodyPr>
          <a:lstStyle/>
          <a:p>
            <a:pPr fontAlgn="base"/>
            <a:r>
              <a:rPr lang="en-US" b="1" dirty="0"/>
              <a:t>Continuous Deployment</a:t>
            </a:r>
          </a:p>
          <a:p>
            <a:pPr fontAlgn="base"/>
            <a:r>
              <a:rPr lang="en-US" dirty="0"/>
              <a:t>Continuous Deployment means automating the further stages of the pipeline automatically or manually deploying the application/code to different environments like Dev, Test, and Production. Automating the build is the main component of Continuous Integration and Continuous Deployment.</a:t>
            </a:r>
          </a:p>
          <a:p>
            <a:pPr fontAlgn="base"/>
            <a:r>
              <a:rPr lang="en-US" b="1" dirty="0"/>
              <a:t>Continuous Delivery</a:t>
            </a:r>
          </a:p>
          <a:p>
            <a:pPr fontAlgn="base"/>
            <a:r>
              <a:rPr lang="en-US" dirty="0"/>
              <a:t>Each and every build that passed all automated tests and was able to be fully automated and delivered into production only required one click of human intervention is called Continuous Delivery.</a:t>
            </a:r>
          </a:p>
          <a:p>
            <a:endParaRPr lang="en-US" dirty="0"/>
          </a:p>
        </p:txBody>
      </p:sp>
    </p:spTree>
    <p:extLst>
      <p:ext uri="{BB962C8B-B14F-4D97-AF65-F5344CB8AC3E}">
        <p14:creationId xmlns:p14="http://schemas.microsoft.com/office/powerpoint/2010/main" val="812827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74EF-5552-4813-8180-2C2D517717BB}"/>
              </a:ext>
            </a:extLst>
          </p:cNvPr>
          <p:cNvSpPr>
            <a:spLocks noGrp="1"/>
          </p:cNvSpPr>
          <p:nvPr>
            <p:ph type="title"/>
          </p:nvPr>
        </p:nvSpPr>
        <p:spPr>
          <a:xfrm>
            <a:off x="1097280" y="344557"/>
            <a:ext cx="9822511" cy="1392803"/>
          </a:xfrm>
        </p:spPr>
        <p:txBody>
          <a:bodyPr/>
          <a:lstStyle/>
          <a:p>
            <a:r>
              <a:rPr lang="en-US" b="1" dirty="0"/>
              <a:t>What is Jenkins Pipeline?</a:t>
            </a:r>
            <a:br>
              <a:rPr lang="en-US" b="1" dirty="0"/>
            </a:br>
            <a:endParaRPr lang="en-US" dirty="0"/>
          </a:p>
        </p:txBody>
      </p:sp>
      <p:sp>
        <p:nvSpPr>
          <p:cNvPr id="3" name="Content Placeholder 2">
            <a:extLst>
              <a:ext uri="{FF2B5EF4-FFF2-40B4-BE49-F238E27FC236}">
                <a16:creationId xmlns:a16="http://schemas.microsoft.com/office/drawing/2014/main" id="{94130F57-C729-4490-BEFF-C2A44BAEADA3}"/>
              </a:ext>
            </a:extLst>
          </p:cNvPr>
          <p:cNvSpPr>
            <a:spLocks noGrp="1"/>
          </p:cNvSpPr>
          <p:nvPr>
            <p:ph idx="1"/>
          </p:nvPr>
        </p:nvSpPr>
        <p:spPr/>
        <p:txBody>
          <a:bodyPr>
            <a:normAutofit/>
          </a:bodyPr>
          <a:lstStyle/>
          <a:p>
            <a:r>
              <a:rPr lang="en-US" sz="2800" dirty="0"/>
              <a:t>DevOps professionals mostly work with pipelines because pipelines can automate the processes like building, testing, and deploying the application. Doing manually by UI takes lots of time and effort which will affect productivity. With the help of Continuous Integration / Continuous Deployment (CI/CD) Pipeline scripts we can automate the whole process which will increase productivity and save lots of time for the organization and can deliver quality applications to the end users</a:t>
            </a:r>
          </a:p>
        </p:txBody>
      </p:sp>
    </p:spTree>
    <p:extLst>
      <p:ext uri="{BB962C8B-B14F-4D97-AF65-F5344CB8AC3E}">
        <p14:creationId xmlns:p14="http://schemas.microsoft.com/office/powerpoint/2010/main" val="3003293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6F78-CF7C-48CA-A83F-1E261DE3AD7A}"/>
              </a:ext>
            </a:extLst>
          </p:cNvPr>
          <p:cNvSpPr>
            <a:spLocks noGrp="1"/>
          </p:cNvSpPr>
          <p:nvPr>
            <p:ph type="title"/>
          </p:nvPr>
        </p:nvSpPr>
        <p:spPr>
          <a:xfrm>
            <a:off x="1097280" y="185530"/>
            <a:ext cx="9610477" cy="1086680"/>
          </a:xfrm>
        </p:spPr>
        <p:txBody>
          <a:bodyPr>
            <a:normAutofit/>
          </a:bodyPr>
          <a:lstStyle/>
          <a:p>
            <a:r>
              <a:rPr lang="en-US" sz="3600" dirty="0"/>
              <a:t>Advantages &amp;&amp; Disadvantages of Jenkins</a:t>
            </a:r>
          </a:p>
        </p:txBody>
      </p:sp>
      <p:sp>
        <p:nvSpPr>
          <p:cNvPr id="3" name="Text Placeholder 2">
            <a:extLst>
              <a:ext uri="{FF2B5EF4-FFF2-40B4-BE49-F238E27FC236}">
                <a16:creationId xmlns:a16="http://schemas.microsoft.com/office/drawing/2014/main" id="{EE34F13A-E887-4F08-A074-92AF49D7D021}"/>
              </a:ext>
            </a:extLst>
          </p:cNvPr>
          <p:cNvSpPr>
            <a:spLocks noGrp="1"/>
          </p:cNvSpPr>
          <p:nvPr>
            <p:ph type="body" idx="1"/>
          </p:nvPr>
        </p:nvSpPr>
        <p:spPr/>
        <p:txBody>
          <a:bodyPr/>
          <a:lstStyle/>
          <a:p>
            <a:r>
              <a:rPr lang="en-US" dirty="0"/>
              <a:t>advantages</a:t>
            </a:r>
          </a:p>
        </p:txBody>
      </p:sp>
      <p:sp>
        <p:nvSpPr>
          <p:cNvPr id="8" name="Rectangle 2">
            <a:extLst>
              <a:ext uri="{FF2B5EF4-FFF2-40B4-BE49-F238E27FC236}">
                <a16:creationId xmlns:a16="http://schemas.microsoft.com/office/drawing/2014/main" id="{1959D883-A285-4B15-A628-F52D0814F8A4}"/>
              </a:ext>
            </a:extLst>
          </p:cNvPr>
          <p:cNvSpPr>
            <a:spLocks noGrp="1" noChangeArrowheads="1"/>
          </p:cNvSpPr>
          <p:nvPr>
            <p:ph sz="half" idx="2"/>
          </p:nvPr>
        </p:nvSpPr>
        <p:spPr bwMode="auto">
          <a:xfrm>
            <a:off x="710317" y="2574760"/>
            <a:ext cx="4868848" cy="37179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p>
            <a:pPr eaLnBrk="0" fontAlgn="base" hangingPunct="0">
              <a:lnSpc>
                <a:spcPct val="100000"/>
              </a:lnSpc>
              <a:spcBef>
                <a:spcPct val="0"/>
              </a:spcBef>
              <a:spcAft>
                <a:spcPct val="0"/>
              </a:spcAft>
              <a:buClrTx/>
              <a:buSzTx/>
              <a:buFont typeface="Arial" panose="020B0604020202020204" pitchFamily="34" charset="0"/>
              <a:buChar char="•"/>
            </a:pPr>
            <a:r>
              <a:rPr kumimoji="0" lang="en-US" altLang="en-US" sz="1600" b="1" i="0" u="none" strike="noStrike" cap="none" normalizeH="0" baseline="0" dirty="0">
                <a:ln>
                  <a:noFill/>
                </a:ln>
                <a:solidFill>
                  <a:srgbClr val="001D35"/>
                </a:solidFill>
                <a:effectLst/>
                <a:latin typeface="Google Sans"/>
              </a:rPr>
              <a:t>Easy to install</a:t>
            </a:r>
            <a:r>
              <a:rPr kumimoji="0" lang="en-US" altLang="en-US" sz="1600" b="0" i="0" u="none" strike="noStrike" cap="none" normalizeH="0" baseline="0" dirty="0">
                <a:ln>
                  <a:noFill/>
                </a:ln>
                <a:solidFill>
                  <a:srgbClr val="001D35"/>
                </a:solidFill>
                <a:effectLst/>
                <a:latin typeface="Google Sans"/>
              </a:rPr>
              <a:t>: Easy to install and upgrade on many operating systems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User-friendly</a:t>
            </a:r>
            <a:r>
              <a:rPr kumimoji="0" lang="en-US" altLang="en-US" sz="1600" b="0" i="0" u="none" strike="noStrike" cap="none" normalizeH="0" baseline="0" dirty="0">
                <a:ln>
                  <a:noFill/>
                </a:ln>
                <a:solidFill>
                  <a:srgbClr val="001D35"/>
                </a:solidFill>
                <a:effectLst/>
                <a:latin typeface="Google Sans"/>
              </a:rPr>
              <a:t>: Has a simple and user-friendly interface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Extensible</a:t>
            </a:r>
            <a:r>
              <a:rPr kumimoji="0" lang="en-US" altLang="en-US" sz="1600" b="0" i="0" u="none" strike="noStrike" cap="none" normalizeH="0" baseline="0" dirty="0">
                <a:ln>
                  <a:noFill/>
                </a:ln>
                <a:solidFill>
                  <a:srgbClr val="001D35"/>
                </a:solidFill>
                <a:effectLst/>
                <a:latin typeface="Google Sans"/>
              </a:rPr>
              <a:t>: Supports distributed builds across different computers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Highly scalable</a:t>
            </a:r>
            <a:r>
              <a:rPr kumimoji="0" lang="en-US" altLang="en-US" sz="1600" b="0" i="0" u="none" strike="noStrike" cap="none" normalizeH="0" baseline="0" dirty="0">
                <a:ln>
                  <a:noFill/>
                </a:ln>
                <a:solidFill>
                  <a:srgbClr val="001D35"/>
                </a:solidFill>
                <a:effectLst/>
                <a:latin typeface="Google Sans"/>
              </a:rPr>
              <a:t>: Can scale up to meet the needs of growing organizations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Auto-scaling</a:t>
            </a:r>
            <a:r>
              <a:rPr kumimoji="0" lang="en-US" altLang="en-US" sz="1600" b="0" i="0" u="none" strike="noStrike" cap="none" normalizeH="0" baseline="0" dirty="0">
                <a:ln>
                  <a:noFill/>
                </a:ln>
                <a:solidFill>
                  <a:srgbClr val="001D35"/>
                </a:solidFill>
                <a:effectLst/>
                <a:latin typeface="Google Sans"/>
              </a:rPr>
              <a:t>: Can automatically scale up to meet the needs of growing organizations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Large plugin library</a:t>
            </a:r>
            <a:r>
              <a:rPr kumimoji="0" lang="en-US" altLang="en-US" sz="1600" b="0" i="0" u="none" strike="noStrike" cap="none" normalizeH="0" baseline="0" dirty="0">
                <a:ln>
                  <a:noFill/>
                </a:ln>
                <a:solidFill>
                  <a:srgbClr val="001D35"/>
                </a:solidFill>
                <a:effectLst/>
                <a:latin typeface="Google Sans"/>
              </a:rPr>
              <a:t>: Has a large library of plugins that can be customized to meet specific needs </a:t>
            </a:r>
          </a:p>
          <a:p>
            <a:pPr marR="0" lvl="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rgbClr val="001D35"/>
                </a:solidFill>
                <a:effectLst/>
                <a:latin typeface="Google Sans"/>
              </a:rPr>
              <a:t>Strong community support</a:t>
            </a:r>
            <a:r>
              <a:rPr kumimoji="0" lang="en-US" altLang="en-US" sz="1600" b="0" i="0" u="none" strike="noStrike" cap="none" normalizeH="0" baseline="0" dirty="0">
                <a:ln>
                  <a:noFill/>
                </a:ln>
                <a:solidFill>
                  <a:srgbClr val="001D35"/>
                </a:solidFill>
                <a:effectLst/>
                <a:latin typeface="Google Sans"/>
              </a:rPr>
              <a:t>: Has a large community of users and developers who contribute to its development </a:t>
            </a:r>
          </a:p>
          <a:p>
            <a:pPr eaLnBrk="0" fontAlgn="base" hangingPunct="0">
              <a:lnSpc>
                <a:spcPct val="100000"/>
              </a:lnSpc>
              <a:spcBef>
                <a:spcPct val="0"/>
              </a:spcBef>
              <a:spcAft>
                <a:spcPct val="0"/>
              </a:spcAft>
              <a:buClrTx/>
              <a:buSzTx/>
              <a:buFont typeface="Arial" panose="020B0604020202020204" pitchFamily="34" charset="0"/>
              <a:buChar char="•"/>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Text Placeholder 4">
            <a:extLst>
              <a:ext uri="{FF2B5EF4-FFF2-40B4-BE49-F238E27FC236}">
                <a16:creationId xmlns:a16="http://schemas.microsoft.com/office/drawing/2014/main" id="{0803BC73-EB07-4290-A20A-841ADC2B4ACF}"/>
              </a:ext>
            </a:extLst>
          </p:cNvPr>
          <p:cNvSpPr>
            <a:spLocks noGrp="1"/>
          </p:cNvSpPr>
          <p:nvPr>
            <p:ph type="body" sz="quarter" idx="3"/>
          </p:nvPr>
        </p:nvSpPr>
        <p:spPr/>
        <p:txBody>
          <a:bodyPr/>
          <a:lstStyle/>
          <a:p>
            <a:r>
              <a:rPr lang="en-US" dirty="0"/>
              <a:t>disadvantages</a:t>
            </a:r>
          </a:p>
        </p:txBody>
      </p:sp>
      <p:sp>
        <p:nvSpPr>
          <p:cNvPr id="9" name="Rectangle 3">
            <a:extLst>
              <a:ext uri="{FF2B5EF4-FFF2-40B4-BE49-F238E27FC236}">
                <a16:creationId xmlns:a16="http://schemas.microsoft.com/office/drawing/2014/main" id="{B7CA867F-7BAB-4C2A-BCEA-1BBD4BC8E8A5}"/>
              </a:ext>
            </a:extLst>
          </p:cNvPr>
          <p:cNvSpPr>
            <a:spLocks noGrp="1" noChangeArrowheads="1"/>
          </p:cNvSpPr>
          <p:nvPr>
            <p:ph sz="quarter" idx="4"/>
          </p:nvPr>
        </p:nvSpPr>
        <p:spPr bwMode="auto">
          <a:xfrm>
            <a:off x="5579165" y="2686792"/>
            <a:ext cx="5902518" cy="15480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88872" rIns="0" bIns="17933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0" i="0" u="none" strike="noStrike" cap="none" normalizeH="0" baseline="0" dirty="0">
              <a:ln>
                <a:noFill/>
              </a:ln>
              <a:solidFill>
                <a:srgbClr val="001D35"/>
              </a:solidFill>
              <a:effectLst/>
              <a:latin typeface="Google Sans"/>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001D35"/>
                </a:solidFill>
                <a:effectLst/>
                <a:latin typeface="Google Sans"/>
              </a:rPr>
              <a:t>Lack of analytics</a:t>
            </a:r>
            <a:r>
              <a:rPr kumimoji="0" lang="en-US" altLang="en-US" sz="1400" b="0" i="0" u="none" strike="noStrike" cap="none" normalizeH="0" baseline="0" dirty="0">
                <a:ln>
                  <a:noFill/>
                </a:ln>
                <a:solidFill>
                  <a:srgbClr val="001D35"/>
                </a:solidFill>
                <a:effectLst/>
                <a:latin typeface="Google Sans"/>
              </a:rPr>
              <a:t>: Lacks end-to-end analytics, which can contribute to a lack of overall tracking </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400" b="1" i="0" u="none" strike="noStrike" cap="none" normalizeH="0" baseline="0" dirty="0">
                <a:ln>
                  <a:noFill/>
                </a:ln>
                <a:solidFill>
                  <a:srgbClr val="001D35"/>
                </a:solidFill>
                <a:effectLst/>
                <a:latin typeface="Google Sans"/>
              </a:rPr>
              <a:t>Requires deployment</a:t>
            </a:r>
            <a:r>
              <a:rPr kumimoji="0" lang="en-US" altLang="en-US" sz="1400" b="0" i="0" u="none" strike="noStrike" cap="none" normalizeH="0" baseline="0" dirty="0">
                <a:ln>
                  <a:noFill/>
                </a:ln>
                <a:solidFill>
                  <a:srgbClr val="001D35"/>
                </a:solidFill>
                <a:effectLst/>
                <a:latin typeface="Google Sans"/>
              </a:rPr>
              <a:t>: Requires deployment on a server </a:t>
            </a:r>
          </a:p>
          <a:p>
            <a:pPr marL="0" marR="0" lvl="0" indent="0" algn="l" defTabSz="914400" rtl="0" eaLnBrk="0" fontAlgn="base" latinLnBrk="0" hangingPunct="0">
              <a:lnSpc>
                <a:spcPct val="100000"/>
              </a:lnSpc>
              <a:spcBef>
                <a:spcPct val="0"/>
              </a:spcBef>
              <a:spcAft>
                <a:spcPct val="0"/>
              </a:spcAft>
              <a:buClrTx/>
              <a:buSzTx/>
              <a:buNone/>
              <a:tabLst/>
            </a:pPr>
            <a:br>
              <a:rPr kumimoji="0" lang="en-US" altLang="en-US" sz="1400" b="0" i="0" u="none" strike="noStrike" cap="none" normalizeH="0" baseline="0" dirty="0">
                <a:ln>
                  <a:noFill/>
                </a:ln>
                <a:solidFill>
                  <a:srgbClr val="001D35"/>
                </a:solidFill>
                <a:effectLst/>
                <a:latin typeface="Google Sans"/>
              </a:rPr>
            </a:b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326867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737</TotalTime>
  <Words>3812</Words>
  <Application>Microsoft Office PowerPoint</Application>
  <PresentationFormat>Widescreen</PresentationFormat>
  <Paragraphs>191</Paragraphs>
  <Slides>62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Arial</vt:lpstr>
      <vt:lpstr>Baskerville Old Face</vt:lpstr>
      <vt:lpstr>Calibri</vt:lpstr>
      <vt:lpstr>Calibri Light</vt:lpstr>
      <vt:lpstr>Google Sans</vt:lpstr>
      <vt:lpstr>source-code-pro</vt:lpstr>
      <vt:lpstr>source-serif-pro</vt:lpstr>
      <vt:lpstr>Wingdings</vt:lpstr>
      <vt:lpstr>Office Theme</vt:lpstr>
      <vt:lpstr>          Deploy Swiggy Application By Using                         Jenkins &amp;&amp; Docker</vt:lpstr>
      <vt:lpstr>What is Jenkins? </vt:lpstr>
      <vt:lpstr>PowerPoint Presentation</vt:lpstr>
      <vt:lpstr>Why Organizations use Jenkins? </vt:lpstr>
      <vt:lpstr>What is Jenkins CI/CD Pipeline? </vt:lpstr>
      <vt:lpstr>What is Jenkins Continuous Integration (CI)? </vt:lpstr>
      <vt:lpstr>What is Jenkins Continuous Deployment/Delivery (CD)? </vt:lpstr>
      <vt:lpstr>What is Jenkins Pipeline? </vt:lpstr>
      <vt:lpstr>Advantages &amp;&amp; Disadvantages of Jenkins</vt:lpstr>
      <vt:lpstr>What is Docker?                   </vt:lpstr>
      <vt:lpstr>PowerPoint Presentation</vt:lpstr>
      <vt:lpstr>Why Docker is popular? </vt:lpstr>
      <vt:lpstr>Key Components of Docker </vt:lpstr>
      <vt:lpstr>Use Cases of Docker </vt:lpstr>
      <vt:lpstr>Docker Commands </vt:lpstr>
      <vt:lpstr>Advantages &amp;&amp; Disadvantages of Docker</vt:lpstr>
      <vt:lpstr> Sonar Analysis</vt:lpstr>
      <vt:lpstr>PowerPoint Presentation</vt:lpstr>
      <vt:lpstr>PowerPoint Presentation</vt:lpstr>
      <vt:lpstr>what is SonarQube?</vt:lpstr>
      <vt:lpstr>PowerPoint Presentation</vt:lpstr>
      <vt:lpstr>Benefits</vt:lpstr>
      <vt:lpstr>Step 1 — Create an EC2 instance </vt:lpstr>
      <vt:lpstr>Step 2. Click “Launch Instance” to begin the process of creating an EC2 instance. </vt:lpstr>
      <vt:lpstr>Step 3:Give the instance Name  (should be unique and small letters only)</vt:lpstr>
      <vt:lpstr>Step 4: Choose the Amazon machine image Select Ubuntu As Shown Below. </vt:lpstr>
      <vt:lpstr>Step 5: In the configure key pair step, you have the option of selecting an existing key pair or creating a new one as shown below:</vt:lpstr>
      <vt:lpstr>After giving name click create key pair.</vt:lpstr>
      <vt:lpstr>Step 6: In the network settings, you can select an existing security group or create a new one as shown  below</vt:lpstr>
      <vt:lpstr>Step7:Configure storage should be 30 Gib storage.  </vt:lpstr>
      <vt:lpstr>Step 8: In the summary you can review the setup configuration. Then, click launch instance to start an EC2 instance. </vt:lpstr>
      <vt:lpstr>Step 9: After launch the instance click on instance checkbox scroll down go to security and click security groups and go to Edit inbound rules.  Add rules give port numbers (Jenkins:8080,8090, give anyone ) (Swiggy:3000),(Sonarqube:9000) </vt:lpstr>
      <vt:lpstr>Step 10:After adding Rules click Save Rules</vt:lpstr>
      <vt:lpstr>                        Jenkins Installation Path</vt:lpstr>
      <vt:lpstr>Maven Installation Path</vt:lpstr>
      <vt:lpstr>                       Docker Installation Path</vt:lpstr>
      <vt:lpstr>Step 11:Unlock Jenkins page will appear which requires an administrator password  by using sudo cat copy the Red letters as shown below.</vt:lpstr>
      <vt:lpstr>Step 12:After unlocking Jenkins, the Customize Jenkins page appears. Select Install suggested plugins </vt:lpstr>
      <vt:lpstr>Step 13:After plugins are install Create First Admin User page appears. Enter details and click on Save button.</vt:lpstr>
      <vt:lpstr>Step 14:Instance Configuration page appears,you don’t change Jenkins URL then click on Save and Finish button.</vt:lpstr>
      <vt:lpstr>Step 15:Jenkins is ready page appears. Click on Start using Jenkins button. </vt:lpstr>
      <vt:lpstr>Step 16:Jenkins Dashboard Display</vt:lpstr>
      <vt:lpstr>Step 17:Create Jenkins Pipeline</vt:lpstr>
      <vt:lpstr>Step 18:Configure Pipeline Options</vt:lpstr>
      <vt:lpstr>Step 19:Create Pipeline Script</vt:lpstr>
      <vt:lpstr>PowerPoint Presentation</vt:lpstr>
      <vt:lpstr>PowerPoint Presentation</vt:lpstr>
      <vt:lpstr>PowerPoint Presentation</vt:lpstr>
      <vt:lpstr>PowerPoint Presentation</vt:lpstr>
      <vt:lpstr>Step 20:Trigger the pipeline manually</vt:lpstr>
      <vt:lpstr>Step 22</vt:lpstr>
      <vt:lpstr>Step 23</vt:lpstr>
      <vt:lpstr>Step 24</vt:lpstr>
      <vt:lpstr>Step 25</vt:lpstr>
      <vt:lpstr>Step 26</vt:lpstr>
      <vt:lpstr>Step 27:SonarQube Dashboard</vt:lpstr>
      <vt:lpstr>Step 28 </vt:lpstr>
      <vt:lpstr>Step 29</vt:lpstr>
      <vt:lpstr>Step 30</vt:lpstr>
      <vt:lpstr>Step 31</vt:lpstr>
      <vt:lpstr>Step 32 </vt:lpstr>
      <vt:lpstr>Final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Swiggy Application By Using Jenkins &amp;&amp; Docker</dc:title>
  <dc:creator>LENOVO T430</dc:creator>
  <cp:lastModifiedBy>LENOVO T430</cp:lastModifiedBy>
  <cp:revision>48</cp:revision>
  <dcterms:created xsi:type="dcterms:W3CDTF">2025-02-19T11:27:43Z</dcterms:created>
  <dcterms:modified xsi:type="dcterms:W3CDTF">2025-02-21T09:50:25Z</dcterms:modified>
</cp:coreProperties>
</file>